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2"/>
  </p:notesMasterIdLst>
  <p:sldIdLst>
    <p:sldId id="430" r:id="rId3"/>
    <p:sldId id="272" r:id="rId4"/>
    <p:sldId id="286" r:id="rId5"/>
    <p:sldId id="270" r:id="rId6"/>
    <p:sldId id="271" r:id="rId7"/>
    <p:sldId id="273" r:id="rId8"/>
    <p:sldId id="301" r:id="rId9"/>
    <p:sldId id="302" r:id="rId10"/>
    <p:sldId id="303" r:id="rId11"/>
    <p:sldId id="304" r:id="rId12"/>
    <p:sldId id="305" r:id="rId13"/>
    <p:sldId id="285" r:id="rId14"/>
    <p:sldId id="274" r:id="rId15"/>
    <p:sldId id="275" r:id="rId16"/>
    <p:sldId id="277" r:id="rId17"/>
    <p:sldId id="278" r:id="rId18"/>
    <p:sldId id="279" r:id="rId19"/>
    <p:sldId id="283" r:id="rId20"/>
    <p:sldId id="281" r:id="rId21"/>
    <p:sldId id="282" r:id="rId22"/>
    <p:sldId id="276" r:id="rId23"/>
    <p:sldId id="257" r:id="rId24"/>
    <p:sldId id="284" r:id="rId25"/>
    <p:sldId id="287" r:id="rId26"/>
    <p:sldId id="288" r:id="rId27"/>
    <p:sldId id="289" r:id="rId28"/>
    <p:sldId id="383" r:id="rId29"/>
    <p:sldId id="384" r:id="rId30"/>
    <p:sldId id="385" r:id="rId31"/>
    <p:sldId id="386" r:id="rId32"/>
    <p:sldId id="387" r:id="rId33"/>
    <p:sldId id="290" r:id="rId34"/>
    <p:sldId id="293" r:id="rId35"/>
    <p:sldId id="388" r:id="rId36"/>
    <p:sldId id="389" r:id="rId37"/>
    <p:sldId id="390" r:id="rId38"/>
    <p:sldId id="391" r:id="rId39"/>
    <p:sldId id="392" r:id="rId40"/>
    <p:sldId id="294" r:id="rId41"/>
    <p:sldId id="295" r:id="rId42"/>
    <p:sldId id="393" r:id="rId43"/>
    <p:sldId id="296" r:id="rId44"/>
    <p:sldId id="297" r:id="rId45"/>
    <p:sldId id="298" r:id="rId46"/>
    <p:sldId id="299" r:id="rId47"/>
    <p:sldId id="300" r:id="rId48"/>
    <p:sldId id="428" r:id="rId49"/>
    <p:sldId id="429" r:id="rId50"/>
    <p:sldId id="42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a:srgbClr val="00FF00"/>
    <a:srgbClr val="007DEE"/>
    <a:srgbClr val="00BEEE"/>
    <a:srgbClr val="00DDEE"/>
    <a:srgbClr val="0085C8"/>
    <a:srgbClr val="B9B9B9"/>
    <a:srgbClr val="0097E2"/>
    <a:srgbClr val="69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55" autoAdjust="0"/>
    <p:restoredTop sz="94660"/>
  </p:normalViewPr>
  <p:slideViewPr>
    <p:cSldViewPr snapToGrid="0">
      <p:cViewPr>
        <p:scale>
          <a:sx n="46" d="100"/>
          <a:sy n="46" d="100"/>
        </p:scale>
        <p:origin x="2026" y="763"/>
      </p:cViewPr>
      <p:guideLst>
        <p:guide orient="horz" pos="2160"/>
        <p:guide pos="384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a:p>
      </dgm:t>
    </dgm:pt>
    <dgm:pt modelId="{EB6E8CFA-2CB9-4B2B-AB2A-2F84AA1E1D5D}">
      <dgm:prSet phldrT="[Text]"/>
      <dgm:spPr>
        <a:solidFill>
          <a:schemeClr val="tx1"/>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dgm:spPr/>
    </dgm:pt>
    <dgm:pt modelId="{72C5C743-9004-4B2F-8D15-A6486F3E7B25}" type="pres">
      <dgm:prSet presAssocID="{9F995F13-F546-443F-A058-AFD3E990E4F1}" presName="connectorText" presStyleLbl="sibTrans2D1" presStyleIdx="4" presStyleCnt="5"/>
      <dgm:spPr/>
    </dgm:pt>
  </dgm:ptLst>
  <dgm:cxnLst>
    <dgm:cxn modelId="{8F08B030-4085-4F19-836A-156D02F2388A}" type="presOf" srcId="{7A3DA396-EE93-4B6F-8D9B-81322D1847E7}" destId="{04ADEF95-078E-4A67-85EB-43596ECB7E97}"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C000EF54-4DE2-44D3-893F-76E9247682B4}" type="presOf" srcId="{0A63565A-18A5-4DF2-804C-796BF08E0877}" destId="{911FC16B-E345-4822-9635-B9DF7F6BB497}" srcOrd="0"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D03C99F2-FCA9-441C-B783-899162F710A6}" srcId="{3A26F3F9-0F6F-44DB-951F-5BD77F7047F1}" destId="{0A63565A-18A5-4DF2-804C-796BF08E0877}" srcOrd="1" destOrd="0" parTransId="{DD6983C8-05C3-48C0-8DB8-7618517693CD}" sibTransId="{C932435B-0261-49BA-A4D3-F66159F3DC4C}"/>
    <dgm:cxn modelId="{838C6E7F-F3F8-4F04-8580-53F321385A31}" type="presOf" srcId="{3A26F3F9-0F6F-44DB-951F-5BD77F7047F1}" destId="{243EC729-D876-441C-AD61-A60ABE22C7D1}" srcOrd="0"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83860DE9-8A61-48B8-A891-D835CE348768}" type="presOf" srcId="{C932435B-0261-49BA-A4D3-F66159F3DC4C}" destId="{428A7719-F718-4D65-A63E-61B610275B4B}" srcOrd="1" destOrd="0" presId="urn:microsoft.com/office/officeart/2005/8/layout/cycle2"/>
    <dgm:cxn modelId="{EC2F4EAF-C122-4A54-B754-A56064CF3FA1}" type="presOf" srcId="{DEA2F5A2-E726-478C-B602-8101C4424F54}" destId="{595A3E89-8936-4732-806F-F07C1331C117}" srcOrd="0" destOrd="0" presId="urn:microsoft.com/office/officeart/2005/8/layout/cycle2"/>
    <dgm:cxn modelId="{FF62D5B2-9CD0-46AE-940F-FAB687FAF457}" type="presOf" srcId="{EB6E8CFA-2CB9-4B2B-AB2A-2F84AA1E1D5D}" destId="{473AC63E-2F68-4310-96CB-401177C121C7}" srcOrd="0" destOrd="0" presId="urn:microsoft.com/office/officeart/2005/8/layout/cycle2"/>
    <dgm:cxn modelId="{C89B57CD-A1FC-4476-913F-AF3A742176DA}" type="presOf" srcId="{9F995F13-F546-443F-A058-AFD3E990E4F1}" destId="{72C5C743-9004-4B2F-8D15-A6486F3E7B25}" srcOrd="1"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custT="1"/>
      <dgm:spPr>
        <a:solidFill>
          <a:srgbClr val="FF0000"/>
        </a:solidFill>
      </dgm:spPr>
      <dgm:t>
        <a:bodyPr/>
        <a:lstStyle/>
        <a:p>
          <a:r>
            <a:rPr lang="en-US" sz="1200" dirty="0"/>
            <a:t>Hot Summer 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custT="1"/>
      <dgm:spPr>
        <a:solidFill>
          <a:srgbClr val="FFC000"/>
        </a:solidFill>
      </dgm:spPr>
      <dgm:t>
        <a:bodyPr/>
        <a:lstStyle/>
        <a:p>
          <a:r>
            <a:rPr lang="en-US" sz="1200" dirty="0"/>
            <a:t>Humid Late Summer Earth </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custT="1"/>
      <dgm:spPr>
        <a:solidFill>
          <a:schemeClr val="bg2"/>
        </a:solidFill>
      </dgm:spPr>
      <dgm:t>
        <a:bodyPr/>
        <a:lstStyle/>
        <a:p>
          <a:r>
            <a:rPr lang="en-US" sz="1200" dirty="0">
              <a:solidFill>
                <a:schemeClr val="tx1"/>
              </a:solidFill>
            </a:rPr>
            <a:t>Dry</a:t>
          </a:r>
        </a:p>
        <a:p>
          <a:r>
            <a:rPr lang="en-US" sz="1200" dirty="0">
              <a:solidFill>
                <a:schemeClr val="tx1"/>
              </a:solidFill>
            </a:rPr>
            <a:t> Fall</a:t>
          </a:r>
        </a:p>
        <a:p>
          <a:r>
            <a:rPr lang="en-US" sz="1200" dirty="0">
              <a:solidFill>
                <a:schemeClr val="tx1"/>
              </a:solidFill>
            </a:rPr>
            <a:t> 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a:p>
      </dgm:t>
    </dgm:pt>
    <dgm:pt modelId="{EB6E8CFA-2CB9-4B2B-AB2A-2F84AA1E1D5D}">
      <dgm:prSet phldrT="[Text]" custT="1"/>
      <dgm:spPr>
        <a:solidFill>
          <a:schemeClr val="tx1"/>
        </a:solidFill>
      </dgm:spPr>
      <dgm:t>
        <a:bodyPr/>
        <a:lstStyle/>
        <a:p>
          <a:r>
            <a:rPr lang="en-US" sz="1200" dirty="0"/>
            <a:t>Cold Winter 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custT="1"/>
      <dgm:spPr>
        <a:solidFill>
          <a:srgbClr val="00FF00"/>
        </a:solidFill>
      </dgm:spPr>
      <dgm:t>
        <a:bodyPr/>
        <a:lstStyle/>
        <a:p>
          <a:r>
            <a:rPr lang="en-US" sz="1200" dirty="0"/>
            <a:t>Windy Spring 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dgm:spPr/>
    </dgm:pt>
    <dgm:pt modelId="{72C5C743-9004-4B2F-8D15-A6486F3E7B25}" type="pres">
      <dgm:prSet presAssocID="{9F995F13-F546-443F-A058-AFD3E990E4F1}" presName="connectorText" presStyleLbl="sibTrans2D1" presStyleIdx="4" presStyleCnt="5"/>
      <dgm:spPr/>
    </dgm:pt>
  </dgm:ptLst>
  <dgm:cxnLst>
    <dgm:cxn modelId="{8F08B030-4085-4F19-836A-156D02F2388A}" type="presOf" srcId="{7A3DA396-EE93-4B6F-8D9B-81322D1847E7}" destId="{04ADEF95-078E-4A67-85EB-43596ECB7E97}"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C000EF54-4DE2-44D3-893F-76E9247682B4}" type="presOf" srcId="{0A63565A-18A5-4DF2-804C-796BF08E0877}" destId="{911FC16B-E345-4822-9635-B9DF7F6BB497}" srcOrd="0"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D03C99F2-FCA9-441C-B783-899162F710A6}" srcId="{3A26F3F9-0F6F-44DB-951F-5BD77F7047F1}" destId="{0A63565A-18A5-4DF2-804C-796BF08E0877}" srcOrd="1" destOrd="0" parTransId="{DD6983C8-05C3-48C0-8DB8-7618517693CD}" sibTransId="{C932435B-0261-49BA-A4D3-F66159F3DC4C}"/>
    <dgm:cxn modelId="{838C6E7F-F3F8-4F04-8580-53F321385A31}" type="presOf" srcId="{3A26F3F9-0F6F-44DB-951F-5BD77F7047F1}" destId="{243EC729-D876-441C-AD61-A60ABE22C7D1}" srcOrd="0"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83860DE9-8A61-48B8-A891-D835CE348768}" type="presOf" srcId="{C932435B-0261-49BA-A4D3-F66159F3DC4C}" destId="{428A7719-F718-4D65-A63E-61B610275B4B}" srcOrd="1" destOrd="0" presId="urn:microsoft.com/office/officeart/2005/8/layout/cycle2"/>
    <dgm:cxn modelId="{EC2F4EAF-C122-4A54-B754-A56064CF3FA1}" type="presOf" srcId="{DEA2F5A2-E726-478C-B602-8101C4424F54}" destId="{595A3E89-8936-4732-806F-F07C1331C117}" srcOrd="0" destOrd="0" presId="urn:microsoft.com/office/officeart/2005/8/layout/cycle2"/>
    <dgm:cxn modelId="{FF62D5B2-9CD0-46AE-940F-FAB687FAF457}" type="presOf" srcId="{EB6E8CFA-2CB9-4B2B-AB2A-2F84AA1E1D5D}" destId="{473AC63E-2F68-4310-96CB-401177C121C7}" srcOrd="0" destOrd="0" presId="urn:microsoft.com/office/officeart/2005/8/layout/cycle2"/>
    <dgm:cxn modelId="{C89B57CD-A1FC-4476-913F-AF3A742176DA}" type="presOf" srcId="{9F995F13-F546-443F-A058-AFD3E990E4F1}" destId="{72C5C743-9004-4B2F-8D15-A6486F3E7B25}" srcOrd="1"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dirty="0"/>
        </a:p>
      </dgm:t>
    </dgm:pt>
    <dgm:pt modelId="{EB6E8CFA-2CB9-4B2B-AB2A-2F84AA1E1D5D}">
      <dgm:prSet phldrT="[Text]"/>
      <dgm:spPr>
        <a:solidFill>
          <a:schemeClr val="tx1"/>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custAng="2075104" custScaleX="545035" custLinFactY="100000" custLinFactNeighborX="-78612" custLinFactNeighborY="120160"/>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custAng="2049089" custScaleX="545035" custLinFactX="-100000" custLinFactNeighborX="-179500" custLinFactNeighborY="3440"/>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custAng="10740000" custScaleX="545035" custScaleY="99074" custLinFactY="-200000" custLinFactNeighborX="-2753" custLinFactNeighborY="-212408"/>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custAng="19499303" custScaleX="545035" custLinFactX="100000" custLinFactNeighborX="188246" custLinFactNeighborY="-17200"/>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custAng="19498029" custScaleX="545035" custLinFactX="17914" custLinFactY="100000" custLinFactNeighborX="100000" custLinFactNeighborY="116162"/>
      <dgm:spPr/>
    </dgm:pt>
    <dgm:pt modelId="{72C5C743-9004-4B2F-8D15-A6486F3E7B25}" type="pres">
      <dgm:prSet presAssocID="{9F995F13-F546-443F-A058-AFD3E990E4F1}" presName="connectorText" presStyleLbl="sibTrans2D1" presStyleIdx="4" presStyleCnt="5"/>
      <dgm:spPr/>
    </dgm:pt>
  </dgm:ptLst>
  <dgm:cxnLst>
    <dgm:cxn modelId="{8F08B030-4085-4F19-836A-156D02F2388A}" type="presOf" srcId="{7A3DA396-EE93-4B6F-8D9B-81322D1847E7}" destId="{04ADEF95-078E-4A67-85EB-43596ECB7E97}"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C000EF54-4DE2-44D3-893F-76E9247682B4}" type="presOf" srcId="{0A63565A-18A5-4DF2-804C-796BF08E0877}" destId="{911FC16B-E345-4822-9635-B9DF7F6BB497}" srcOrd="0"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D03C99F2-FCA9-441C-B783-899162F710A6}" srcId="{3A26F3F9-0F6F-44DB-951F-5BD77F7047F1}" destId="{0A63565A-18A5-4DF2-804C-796BF08E0877}" srcOrd="1" destOrd="0" parTransId="{DD6983C8-05C3-48C0-8DB8-7618517693CD}" sibTransId="{C932435B-0261-49BA-A4D3-F66159F3DC4C}"/>
    <dgm:cxn modelId="{838C6E7F-F3F8-4F04-8580-53F321385A31}" type="presOf" srcId="{3A26F3F9-0F6F-44DB-951F-5BD77F7047F1}" destId="{243EC729-D876-441C-AD61-A60ABE22C7D1}" srcOrd="0"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83860DE9-8A61-48B8-A891-D835CE348768}" type="presOf" srcId="{C932435B-0261-49BA-A4D3-F66159F3DC4C}" destId="{428A7719-F718-4D65-A63E-61B610275B4B}" srcOrd="1" destOrd="0" presId="urn:microsoft.com/office/officeart/2005/8/layout/cycle2"/>
    <dgm:cxn modelId="{EC2F4EAF-C122-4A54-B754-A56064CF3FA1}" type="presOf" srcId="{DEA2F5A2-E726-478C-B602-8101C4424F54}" destId="{595A3E89-8936-4732-806F-F07C1331C117}" srcOrd="0" destOrd="0" presId="urn:microsoft.com/office/officeart/2005/8/layout/cycle2"/>
    <dgm:cxn modelId="{FF62D5B2-9CD0-46AE-940F-FAB687FAF457}" type="presOf" srcId="{EB6E8CFA-2CB9-4B2B-AB2A-2F84AA1E1D5D}" destId="{473AC63E-2F68-4310-96CB-401177C121C7}" srcOrd="0" destOrd="0" presId="urn:microsoft.com/office/officeart/2005/8/layout/cycle2"/>
    <dgm:cxn modelId="{C89B57CD-A1FC-4476-913F-AF3A742176DA}" type="presOf" srcId="{9F995F13-F546-443F-A058-AFD3E990E4F1}" destId="{72C5C743-9004-4B2F-8D15-A6486F3E7B25}" srcOrd="1"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a:p>
      </dgm:t>
    </dgm:pt>
    <dgm:pt modelId="{EB6E8CFA-2CB9-4B2B-AB2A-2F84AA1E1D5D}">
      <dgm:prSet phldrT="[Text]"/>
      <dgm:spPr>
        <a:solidFill>
          <a:schemeClr val="tx1"/>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custScaleX="188666" custLinFactNeighborX="18632" custLinFactNeighborY="-3669"/>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custScaleX="188666" custLinFactNeighborX="4658" custLinFactNeighborY="11007"/>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custScaleX="188666"/>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custScaleX="188666" custLinFactNeighborY="-3669"/>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custScaleX="188666" custLinFactNeighborY="-7338"/>
      <dgm:spPr/>
    </dgm:pt>
    <dgm:pt modelId="{72C5C743-9004-4B2F-8D15-A6486F3E7B25}" type="pres">
      <dgm:prSet presAssocID="{9F995F13-F546-443F-A058-AFD3E990E4F1}" presName="connectorText" presStyleLbl="sibTrans2D1" presStyleIdx="4" presStyleCnt="5"/>
      <dgm:spPr/>
    </dgm:pt>
  </dgm:ptLst>
  <dgm:cxnLst>
    <dgm:cxn modelId="{8F08B030-4085-4F19-836A-156D02F2388A}" type="presOf" srcId="{7A3DA396-EE93-4B6F-8D9B-81322D1847E7}" destId="{04ADEF95-078E-4A67-85EB-43596ECB7E97}"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C000EF54-4DE2-44D3-893F-76E9247682B4}" type="presOf" srcId="{0A63565A-18A5-4DF2-804C-796BF08E0877}" destId="{911FC16B-E345-4822-9635-B9DF7F6BB497}" srcOrd="0"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D03C99F2-FCA9-441C-B783-899162F710A6}" srcId="{3A26F3F9-0F6F-44DB-951F-5BD77F7047F1}" destId="{0A63565A-18A5-4DF2-804C-796BF08E0877}" srcOrd="1" destOrd="0" parTransId="{DD6983C8-05C3-48C0-8DB8-7618517693CD}" sibTransId="{C932435B-0261-49BA-A4D3-F66159F3DC4C}"/>
    <dgm:cxn modelId="{838C6E7F-F3F8-4F04-8580-53F321385A31}" type="presOf" srcId="{3A26F3F9-0F6F-44DB-951F-5BD77F7047F1}" destId="{243EC729-D876-441C-AD61-A60ABE22C7D1}" srcOrd="0"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83860DE9-8A61-48B8-A891-D835CE348768}" type="presOf" srcId="{C932435B-0261-49BA-A4D3-F66159F3DC4C}" destId="{428A7719-F718-4D65-A63E-61B610275B4B}" srcOrd="1" destOrd="0" presId="urn:microsoft.com/office/officeart/2005/8/layout/cycle2"/>
    <dgm:cxn modelId="{EC2F4EAF-C122-4A54-B754-A56064CF3FA1}" type="presOf" srcId="{DEA2F5A2-E726-478C-B602-8101C4424F54}" destId="{595A3E89-8936-4732-806F-F07C1331C117}" srcOrd="0" destOrd="0" presId="urn:microsoft.com/office/officeart/2005/8/layout/cycle2"/>
    <dgm:cxn modelId="{FF62D5B2-9CD0-46AE-940F-FAB687FAF457}" type="presOf" srcId="{EB6E8CFA-2CB9-4B2B-AB2A-2F84AA1E1D5D}" destId="{473AC63E-2F68-4310-96CB-401177C121C7}" srcOrd="0" destOrd="0" presId="urn:microsoft.com/office/officeart/2005/8/layout/cycle2"/>
    <dgm:cxn modelId="{C89B57CD-A1FC-4476-913F-AF3A742176DA}" type="presOf" srcId="{9F995F13-F546-443F-A058-AFD3E990E4F1}" destId="{72C5C743-9004-4B2F-8D15-A6486F3E7B25}" srcOrd="1"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a:p>
      </dgm:t>
    </dgm:pt>
    <dgm:pt modelId="{EB6E8CFA-2CB9-4B2B-AB2A-2F84AA1E1D5D}">
      <dgm:prSet phldrT="[Text]"/>
      <dgm:spPr>
        <a:solidFill>
          <a:schemeClr val="tx1"/>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custScaleX="188666" custLinFactNeighborX="18632" custLinFactNeighborY="-3669"/>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custScaleX="188666" custLinFactNeighborX="4658" custLinFactNeighborY="11007"/>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custScaleX="188666"/>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custScaleX="188666" custLinFactNeighborY="-3669"/>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custScaleX="188666" custLinFactNeighborY="-7338"/>
      <dgm:spPr/>
    </dgm:pt>
    <dgm:pt modelId="{72C5C743-9004-4B2F-8D15-A6486F3E7B25}" type="pres">
      <dgm:prSet presAssocID="{9F995F13-F546-443F-A058-AFD3E990E4F1}" presName="connectorText" presStyleLbl="sibTrans2D1" presStyleIdx="4" presStyleCnt="5"/>
      <dgm:spPr/>
    </dgm:pt>
  </dgm:ptLst>
  <dgm:cxnLst>
    <dgm:cxn modelId="{8F08B030-4085-4F19-836A-156D02F2388A}" type="presOf" srcId="{7A3DA396-EE93-4B6F-8D9B-81322D1847E7}" destId="{04ADEF95-078E-4A67-85EB-43596ECB7E97}"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C000EF54-4DE2-44D3-893F-76E9247682B4}" type="presOf" srcId="{0A63565A-18A5-4DF2-804C-796BF08E0877}" destId="{911FC16B-E345-4822-9635-B9DF7F6BB497}" srcOrd="0"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D03C99F2-FCA9-441C-B783-899162F710A6}" srcId="{3A26F3F9-0F6F-44DB-951F-5BD77F7047F1}" destId="{0A63565A-18A5-4DF2-804C-796BF08E0877}" srcOrd="1" destOrd="0" parTransId="{DD6983C8-05C3-48C0-8DB8-7618517693CD}" sibTransId="{C932435B-0261-49BA-A4D3-F66159F3DC4C}"/>
    <dgm:cxn modelId="{838C6E7F-F3F8-4F04-8580-53F321385A31}" type="presOf" srcId="{3A26F3F9-0F6F-44DB-951F-5BD77F7047F1}" destId="{243EC729-D876-441C-AD61-A60ABE22C7D1}" srcOrd="0"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83860DE9-8A61-48B8-A891-D835CE348768}" type="presOf" srcId="{C932435B-0261-49BA-A4D3-F66159F3DC4C}" destId="{428A7719-F718-4D65-A63E-61B610275B4B}" srcOrd="1" destOrd="0" presId="urn:microsoft.com/office/officeart/2005/8/layout/cycle2"/>
    <dgm:cxn modelId="{EC2F4EAF-C122-4A54-B754-A56064CF3FA1}" type="presOf" srcId="{DEA2F5A2-E726-478C-B602-8101C4424F54}" destId="{595A3E89-8936-4732-806F-F07C1331C117}" srcOrd="0" destOrd="0" presId="urn:microsoft.com/office/officeart/2005/8/layout/cycle2"/>
    <dgm:cxn modelId="{FF62D5B2-9CD0-46AE-940F-FAB687FAF457}" type="presOf" srcId="{EB6E8CFA-2CB9-4B2B-AB2A-2F84AA1E1D5D}" destId="{473AC63E-2F68-4310-96CB-401177C121C7}" srcOrd="0" destOrd="0" presId="urn:microsoft.com/office/officeart/2005/8/layout/cycle2"/>
    <dgm:cxn modelId="{C89B57CD-A1FC-4476-913F-AF3A742176DA}" type="presOf" srcId="{9F995F13-F546-443F-A058-AFD3E990E4F1}" destId="{72C5C743-9004-4B2F-8D15-A6486F3E7B25}" srcOrd="1"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dirty="0"/>
        </a:p>
      </dgm:t>
    </dgm:pt>
    <dgm:pt modelId="{EB6E8CFA-2CB9-4B2B-AB2A-2F84AA1E1D5D}">
      <dgm:prSet phldrT="[Text]"/>
      <dgm:spPr>
        <a:solidFill>
          <a:schemeClr val="tx1"/>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custAng="2075104" custScaleX="545035" custLinFactY="100000" custLinFactNeighborX="-78612" custLinFactNeighborY="120160"/>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custAng="2049089" custScaleX="545035" custLinFactX="-100000" custLinFactNeighborX="-179500" custLinFactNeighborY="3440"/>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custAng="10740000" custScaleX="545035" custScaleY="99074" custLinFactY="-200000" custLinFactNeighborX="-2753" custLinFactNeighborY="-212408"/>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custAng="19499303" custScaleX="545035" custLinFactX="100000" custLinFactNeighborX="188246" custLinFactNeighborY="-17200"/>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custAng="19498029" custScaleX="545035" custLinFactX="17914" custLinFactY="100000" custLinFactNeighborX="100000" custLinFactNeighborY="116162"/>
      <dgm:spPr/>
    </dgm:pt>
    <dgm:pt modelId="{72C5C743-9004-4B2F-8D15-A6486F3E7B25}" type="pres">
      <dgm:prSet presAssocID="{9F995F13-F546-443F-A058-AFD3E990E4F1}" presName="connectorText" presStyleLbl="sibTrans2D1" presStyleIdx="4" presStyleCnt="5"/>
      <dgm:spPr/>
    </dgm:pt>
  </dgm:ptLst>
  <dgm:cxnLst>
    <dgm:cxn modelId="{C89B57CD-A1FC-4476-913F-AF3A742176DA}" type="presOf" srcId="{9F995F13-F546-443F-A058-AFD3E990E4F1}" destId="{72C5C743-9004-4B2F-8D15-A6486F3E7B25}" srcOrd="1"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C000EF54-4DE2-44D3-893F-76E9247682B4}" type="presOf" srcId="{0A63565A-18A5-4DF2-804C-796BF08E0877}" destId="{911FC16B-E345-4822-9635-B9DF7F6BB497}" srcOrd="0" destOrd="0" presId="urn:microsoft.com/office/officeart/2005/8/layout/cycle2"/>
    <dgm:cxn modelId="{83860DE9-8A61-48B8-A891-D835CE348768}" type="presOf" srcId="{C932435B-0261-49BA-A4D3-F66159F3DC4C}" destId="{428A7719-F718-4D65-A63E-61B610275B4B}" srcOrd="1"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D03C99F2-FCA9-441C-B783-899162F710A6}" srcId="{3A26F3F9-0F6F-44DB-951F-5BD77F7047F1}" destId="{0A63565A-18A5-4DF2-804C-796BF08E0877}" srcOrd="1" destOrd="0" parTransId="{DD6983C8-05C3-48C0-8DB8-7618517693CD}" sibTransId="{C932435B-0261-49BA-A4D3-F66159F3DC4C}"/>
    <dgm:cxn modelId="{8F08B030-4085-4F19-836A-156D02F2388A}" type="presOf" srcId="{7A3DA396-EE93-4B6F-8D9B-81322D1847E7}" destId="{04ADEF95-078E-4A67-85EB-43596ECB7E97}"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FF62D5B2-9CD0-46AE-940F-FAB687FAF457}" type="presOf" srcId="{EB6E8CFA-2CB9-4B2B-AB2A-2F84AA1E1D5D}" destId="{473AC63E-2F68-4310-96CB-401177C121C7}" srcOrd="0"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EC2F4EAF-C122-4A54-B754-A56064CF3FA1}" type="presOf" srcId="{DEA2F5A2-E726-478C-B602-8101C4424F54}" destId="{595A3E89-8936-4732-806F-F07C1331C117}" srcOrd="0" destOrd="0" presId="urn:microsoft.com/office/officeart/2005/8/layout/cycle2"/>
    <dgm:cxn modelId="{838C6E7F-F3F8-4F04-8580-53F321385A31}" type="presOf" srcId="{3A26F3F9-0F6F-44DB-951F-5BD77F7047F1}" destId="{243EC729-D876-441C-AD61-A60ABE22C7D1}" srcOrd="0" destOrd="0" presId="urn:microsoft.com/office/officeart/2005/8/layout/cycle2"/>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5.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dirty="0"/>
        </a:p>
      </dgm:t>
    </dgm:pt>
    <dgm:pt modelId="{EB6E8CFA-2CB9-4B2B-AB2A-2F84AA1E1D5D}">
      <dgm:prSet phldrT="[Text]"/>
      <dgm:spPr>
        <a:solidFill>
          <a:schemeClr val="tx1"/>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custAng="2075104" custScaleX="545035" custLinFactY="100000" custLinFactNeighborX="-78612" custLinFactNeighborY="120160"/>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custAng="2049089" custScaleX="545035" custLinFactX="-100000" custLinFactNeighborX="-179500" custLinFactNeighborY="3440"/>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custAng="10740000" custScaleX="545035" custScaleY="99074" custLinFactY="-200000" custLinFactNeighborX="-2753" custLinFactNeighborY="-212408"/>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custAng="19499303" custScaleX="545035" custLinFactX="100000" custLinFactNeighborX="188246" custLinFactNeighborY="-17200"/>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custAng="19498029" custScaleX="545035" custLinFactX="17914" custLinFactY="100000" custLinFactNeighborX="100000" custLinFactNeighborY="116162"/>
      <dgm:spPr/>
    </dgm:pt>
    <dgm:pt modelId="{72C5C743-9004-4B2F-8D15-A6486F3E7B25}" type="pres">
      <dgm:prSet presAssocID="{9F995F13-F546-443F-A058-AFD3E990E4F1}" presName="connectorText" presStyleLbl="sibTrans2D1" presStyleIdx="4" presStyleCnt="5"/>
      <dgm:spPr/>
    </dgm:pt>
  </dgm:ptLst>
  <dgm:cxnLst>
    <dgm:cxn modelId="{8F08B030-4085-4F19-836A-156D02F2388A}" type="presOf" srcId="{7A3DA396-EE93-4B6F-8D9B-81322D1847E7}" destId="{04ADEF95-078E-4A67-85EB-43596ECB7E97}"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C000EF54-4DE2-44D3-893F-76E9247682B4}" type="presOf" srcId="{0A63565A-18A5-4DF2-804C-796BF08E0877}" destId="{911FC16B-E345-4822-9635-B9DF7F6BB497}" srcOrd="0"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D03C99F2-FCA9-441C-B783-899162F710A6}" srcId="{3A26F3F9-0F6F-44DB-951F-5BD77F7047F1}" destId="{0A63565A-18A5-4DF2-804C-796BF08E0877}" srcOrd="1" destOrd="0" parTransId="{DD6983C8-05C3-48C0-8DB8-7618517693CD}" sibTransId="{C932435B-0261-49BA-A4D3-F66159F3DC4C}"/>
    <dgm:cxn modelId="{838C6E7F-F3F8-4F04-8580-53F321385A31}" type="presOf" srcId="{3A26F3F9-0F6F-44DB-951F-5BD77F7047F1}" destId="{243EC729-D876-441C-AD61-A60ABE22C7D1}" srcOrd="0"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83860DE9-8A61-48B8-A891-D835CE348768}" type="presOf" srcId="{C932435B-0261-49BA-A4D3-F66159F3DC4C}" destId="{428A7719-F718-4D65-A63E-61B610275B4B}" srcOrd="1" destOrd="0" presId="urn:microsoft.com/office/officeart/2005/8/layout/cycle2"/>
    <dgm:cxn modelId="{EC2F4EAF-C122-4A54-B754-A56064CF3FA1}" type="presOf" srcId="{DEA2F5A2-E726-478C-B602-8101C4424F54}" destId="{595A3E89-8936-4732-806F-F07C1331C117}" srcOrd="0" destOrd="0" presId="urn:microsoft.com/office/officeart/2005/8/layout/cycle2"/>
    <dgm:cxn modelId="{FF62D5B2-9CD0-46AE-940F-FAB687FAF457}" type="presOf" srcId="{EB6E8CFA-2CB9-4B2B-AB2A-2F84AA1E1D5D}" destId="{473AC63E-2F68-4310-96CB-401177C121C7}" srcOrd="0" destOrd="0" presId="urn:microsoft.com/office/officeart/2005/8/layout/cycle2"/>
    <dgm:cxn modelId="{C89B57CD-A1FC-4476-913F-AF3A742176DA}" type="presOf" srcId="{9F995F13-F546-443F-A058-AFD3E990E4F1}" destId="{72C5C743-9004-4B2F-8D15-A6486F3E7B25}" srcOrd="1"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28465BC-2688-4DE8-B098-2A6BEB6541B9}"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34702DB1-62A0-4741-A37B-51E492A7C5AF}">
      <dgm:prSet/>
      <dgm:spPr/>
      <dgm:t>
        <a:bodyPr/>
        <a:lstStyle/>
        <a:p>
          <a:r>
            <a:rPr lang="en-US" dirty="0"/>
            <a:t>Greek 4-elements</a:t>
          </a:r>
        </a:p>
      </dgm:t>
    </dgm:pt>
    <dgm:pt modelId="{6260913A-97D2-4F3A-98D6-B22DA6294F94}" type="parTrans" cxnId="{CD16A81C-31DF-434E-836A-36EEECB6D77C}">
      <dgm:prSet/>
      <dgm:spPr/>
      <dgm:t>
        <a:bodyPr/>
        <a:lstStyle/>
        <a:p>
          <a:endParaRPr lang="en-US"/>
        </a:p>
      </dgm:t>
    </dgm:pt>
    <dgm:pt modelId="{8CC7BA52-3A60-4395-B5F8-E55744A15E50}" type="sibTrans" cxnId="{CD16A81C-31DF-434E-836A-36EEECB6D77C}">
      <dgm:prSet/>
      <dgm:spPr/>
      <dgm:t>
        <a:bodyPr/>
        <a:lstStyle/>
        <a:p>
          <a:endParaRPr lang="en-US"/>
        </a:p>
      </dgm:t>
    </dgm:pt>
    <dgm:pt modelId="{52F7C697-D7E4-49A7-A88D-F9A6B104FB46}" type="pres">
      <dgm:prSet presAssocID="{D28465BC-2688-4DE8-B098-2A6BEB6541B9}" presName="Name0" presStyleCnt="0">
        <dgm:presLayoutVars>
          <dgm:dir/>
          <dgm:resizeHandles val="exact"/>
        </dgm:presLayoutVars>
      </dgm:prSet>
      <dgm:spPr/>
    </dgm:pt>
    <dgm:pt modelId="{0ACBDB02-206E-4BBC-AECA-C4839CD3C6DC}" type="pres">
      <dgm:prSet presAssocID="{34702DB1-62A0-4741-A37B-51E492A7C5AF}" presName="node" presStyleLbl="node1" presStyleIdx="0" presStyleCnt="1" custAng="20013188" custLinFactNeighborX="1496" custLinFactNeighborY="55354">
        <dgm:presLayoutVars>
          <dgm:bulletEnabled val="1"/>
        </dgm:presLayoutVars>
      </dgm:prSet>
      <dgm:spPr/>
    </dgm:pt>
  </dgm:ptLst>
  <dgm:cxnLst>
    <dgm:cxn modelId="{E3C2B9F2-B9F4-48DE-B1D8-41C179787747}" type="presOf" srcId="{D28465BC-2688-4DE8-B098-2A6BEB6541B9}" destId="{52F7C697-D7E4-49A7-A88D-F9A6B104FB46}" srcOrd="0" destOrd="0" presId="urn:microsoft.com/office/officeart/2005/8/layout/process1"/>
    <dgm:cxn modelId="{E4594997-5127-4BFC-85F2-3EB98B8C30E1}" type="presOf" srcId="{34702DB1-62A0-4741-A37B-51E492A7C5AF}" destId="{0ACBDB02-206E-4BBC-AECA-C4839CD3C6DC}" srcOrd="0" destOrd="0" presId="urn:microsoft.com/office/officeart/2005/8/layout/process1"/>
    <dgm:cxn modelId="{CD16A81C-31DF-434E-836A-36EEECB6D77C}" srcId="{D28465BC-2688-4DE8-B098-2A6BEB6541B9}" destId="{34702DB1-62A0-4741-A37B-51E492A7C5AF}" srcOrd="0" destOrd="0" parTransId="{6260913A-97D2-4F3A-98D6-B22DA6294F94}" sibTransId="{8CC7BA52-3A60-4395-B5F8-E55744A15E50}"/>
    <dgm:cxn modelId="{476E0E0E-CF05-4163-AFF1-7C14BF55DC27}" type="presParOf" srcId="{52F7C697-D7E4-49A7-A88D-F9A6B104FB46}" destId="{0ACBDB02-206E-4BBC-AECA-C4839CD3C6DC}"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a:p>
      </dgm:t>
    </dgm:pt>
    <dgm:pt modelId="{EB6E8CFA-2CB9-4B2B-AB2A-2F84AA1E1D5D}">
      <dgm:prSet phldrT="[Text]"/>
      <dgm:spPr>
        <a:solidFill>
          <a:schemeClr val="tx1"/>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custScaleX="188666" custLinFactNeighborX="18632" custLinFactNeighborY="-3669"/>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custScaleX="188666" custLinFactNeighborX="4658" custLinFactNeighborY="11007"/>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custScaleX="188666"/>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custScaleX="188666" custLinFactNeighborY="-3669"/>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custScaleX="188666" custLinFactNeighborY="-7338"/>
      <dgm:spPr/>
    </dgm:pt>
    <dgm:pt modelId="{72C5C743-9004-4B2F-8D15-A6486F3E7B25}" type="pres">
      <dgm:prSet presAssocID="{9F995F13-F546-443F-A058-AFD3E990E4F1}" presName="connectorText" presStyleLbl="sibTrans2D1" presStyleIdx="4" presStyleCnt="5"/>
      <dgm:spPr/>
    </dgm:pt>
  </dgm:ptLst>
  <dgm:cxnLst>
    <dgm:cxn modelId="{C89B57CD-A1FC-4476-913F-AF3A742176DA}" type="presOf" srcId="{9F995F13-F546-443F-A058-AFD3E990E4F1}" destId="{72C5C743-9004-4B2F-8D15-A6486F3E7B25}" srcOrd="1"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C000EF54-4DE2-44D3-893F-76E9247682B4}" type="presOf" srcId="{0A63565A-18A5-4DF2-804C-796BF08E0877}" destId="{911FC16B-E345-4822-9635-B9DF7F6BB497}" srcOrd="0" destOrd="0" presId="urn:microsoft.com/office/officeart/2005/8/layout/cycle2"/>
    <dgm:cxn modelId="{83860DE9-8A61-48B8-A891-D835CE348768}" type="presOf" srcId="{C932435B-0261-49BA-A4D3-F66159F3DC4C}" destId="{428A7719-F718-4D65-A63E-61B610275B4B}" srcOrd="1"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D03C99F2-FCA9-441C-B783-899162F710A6}" srcId="{3A26F3F9-0F6F-44DB-951F-5BD77F7047F1}" destId="{0A63565A-18A5-4DF2-804C-796BF08E0877}" srcOrd="1" destOrd="0" parTransId="{DD6983C8-05C3-48C0-8DB8-7618517693CD}" sibTransId="{C932435B-0261-49BA-A4D3-F66159F3DC4C}"/>
    <dgm:cxn modelId="{8F08B030-4085-4F19-836A-156D02F2388A}" type="presOf" srcId="{7A3DA396-EE93-4B6F-8D9B-81322D1847E7}" destId="{04ADEF95-078E-4A67-85EB-43596ECB7E97}"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FF62D5B2-9CD0-46AE-940F-FAB687FAF457}" type="presOf" srcId="{EB6E8CFA-2CB9-4B2B-AB2A-2F84AA1E1D5D}" destId="{473AC63E-2F68-4310-96CB-401177C121C7}" srcOrd="0"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EC2F4EAF-C122-4A54-B754-A56064CF3FA1}" type="presOf" srcId="{DEA2F5A2-E726-478C-B602-8101C4424F54}" destId="{595A3E89-8936-4732-806F-F07C1331C117}" srcOrd="0" destOrd="0" presId="urn:microsoft.com/office/officeart/2005/8/layout/cycle2"/>
    <dgm:cxn modelId="{838C6E7F-F3F8-4F04-8580-53F321385A31}" type="presOf" srcId="{3A26F3F9-0F6F-44DB-951F-5BD77F7047F1}" destId="{243EC729-D876-441C-AD61-A60ABE22C7D1}" srcOrd="0" destOrd="0" presId="urn:microsoft.com/office/officeart/2005/8/layout/cycle2"/>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62E2848F-1EAE-4FBD-8251-528B72C4F63F}" type="pres">
      <dgm:prSet presAssocID="{5A4EBA69-B854-4656-861A-C8B8C4D8D0AC}" presName="node" presStyleLbl="node1" presStyleIdx="0" presStyleCnt="1">
        <dgm:presLayoutVars>
          <dgm:bulletEnabled val="1"/>
        </dgm:presLayoutVars>
      </dgm:prSet>
      <dgm:spPr/>
    </dgm:pt>
  </dgm:ptLst>
  <dgm:cxnLst>
    <dgm:cxn modelId="{DA3F79B8-74A2-454C-85DF-9AC54BB1C312}" type="presOf" srcId="{5A4EBA69-B854-4656-861A-C8B8C4D8D0AC}" destId="{62E2848F-1EAE-4FBD-8251-528B72C4F63F}" srcOrd="0" destOrd="0" presId="urn:microsoft.com/office/officeart/2005/8/layout/cycle2"/>
    <dgm:cxn modelId="{838C6E7F-F3F8-4F04-8580-53F321385A31}" type="presOf" srcId="{3A26F3F9-0F6F-44DB-951F-5BD77F7047F1}" destId="{243EC729-D876-441C-AD61-A60ABE22C7D1}" srcOrd="0" destOrd="0" presId="urn:microsoft.com/office/officeart/2005/8/layout/cycle2"/>
    <dgm:cxn modelId="{6CA078DA-B0B9-4DFA-B6BD-32C4DF14D0FA}" srcId="{3A26F3F9-0F6F-44DB-951F-5BD77F7047F1}" destId="{5A4EBA69-B854-4656-861A-C8B8C4D8D0AC}" srcOrd="0" destOrd="0" parTransId="{B7ECA0CD-8C4C-4DD7-BF30-7F1A59AEFDB8}" sibTransId="{9F995F13-F546-443F-A058-AFD3E990E4F1}"/>
    <dgm:cxn modelId="{FF1D6310-892F-4935-A6B6-4FFEF52ECF6D}" type="presParOf" srcId="{243EC729-D876-441C-AD61-A60ABE22C7D1}" destId="{62E2848F-1EAE-4FBD-8251-528B72C4F63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1">
        <dgm:presLayoutVars>
          <dgm:bulletEnabled val="1"/>
        </dgm:presLayoutVars>
      </dgm:prSet>
      <dgm:spPr/>
    </dgm:pt>
  </dgm:ptLst>
  <dgm:cxnLst>
    <dgm:cxn modelId="{69A12FB8-4AD2-4150-8C29-3A5D973C0AAB}" srcId="{3A26F3F9-0F6F-44DB-951F-5BD77F7047F1}" destId="{7A3DA396-EE93-4B6F-8D9B-81322D1847E7}" srcOrd="0" destOrd="0" parTransId="{EC34F750-DFA6-4295-8FF6-4A047783FC4B}" sibTransId="{DEA2F5A2-E726-478C-B602-8101C4424F54}"/>
    <dgm:cxn modelId="{8F08B030-4085-4F19-836A-156D02F2388A}" type="presOf" srcId="{7A3DA396-EE93-4B6F-8D9B-81322D1847E7}" destId="{04ADEF95-078E-4A67-85EB-43596ECB7E97}" srcOrd="0" destOrd="0" presId="urn:microsoft.com/office/officeart/2005/8/layout/cycle2"/>
    <dgm:cxn modelId="{838C6E7F-F3F8-4F04-8580-53F321385A31}" type="presOf" srcId="{3A26F3F9-0F6F-44DB-951F-5BD77F7047F1}" destId="{243EC729-D876-441C-AD61-A60ABE22C7D1}"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C932435B-0261-49BA-A4D3-F66159F3DC4C}" type="sibTrans" cxnId="{D03C99F2-FCA9-441C-B783-899162F710A6}">
      <dgm:prSet/>
      <dgm:spPr>
        <a:solidFill>
          <a:srgbClr val="0070C0"/>
        </a:solidFill>
      </dgm:spPr>
      <dgm:t>
        <a:bodyPr/>
        <a:lstStyle/>
        <a:p>
          <a:endParaRPr lang="en-US" dirty="0"/>
        </a:p>
      </dgm:t>
    </dgm:pt>
    <dgm:pt modelId="{DD6983C8-05C3-48C0-8DB8-7618517693CD}" type="parTrans" cxnId="{D03C99F2-FCA9-441C-B783-899162F710A6}">
      <dgm:prSet/>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911FC16B-E345-4822-9635-B9DF7F6BB497}" type="pres">
      <dgm:prSet presAssocID="{0A63565A-18A5-4DF2-804C-796BF08E0877}" presName="node" presStyleLbl="node1" presStyleIdx="0" presStyleCnt="1">
        <dgm:presLayoutVars>
          <dgm:bulletEnabled val="1"/>
        </dgm:presLayoutVars>
      </dgm:prSet>
      <dgm:spPr/>
    </dgm:pt>
  </dgm:ptLst>
  <dgm:cxnLst>
    <dgm:cxn modelId="{C000EF54-4DE2-44D3-893F-76E9247682B4}" type="presOf" srcId="{0A63565A-18A5-4DF2-804C-796BF08E0877}" destId="{911FC16B-E345-4822-9635-B9DF7F6BB497}" srcOrd="0" destOrd="0" presId="urn:microsoft.com/office/officeart/2005/8/layout/cycle2"/>
    <dgm:cxn modelId="{838C6E7F-F3F8-4F04-8580-53F321385A31}" type="presOf" srcId="{3A26F3F9-0F6F-44DB-951F-5BD77F7047F1}" destId="{243EC729-D876-441C-AD61-A60ABE22C7D1}" srcOrd="0" destOrd="0" presId="urn:microsoft.com/office/officeart/2005/8/layout/cycle2"/>
    <dgm:cxn modelId="{D03C99F2-FCA9-441C-B783-899162F710A6}" srcId="{3A26F3F9-0F6F-44DB-951F-5BD77F7047F1}" destId="{0A63565A-18A5-4DF2-804C-796BF08E0877}" srcOrd="0" destOrd="0" parTransId="{DD6983C8-05C3-48C0-8DB8-7618517693CD}" sibTransId="{C932435B-0261-49BA-A4D3-F66159F3DC4C}"/>
    <dgm:cxn modelId="{8F15013E-2F44-42D9-9D5D-F2C5AABF6424}" type="presParOf" srcId="{243EC729-D876-441C-AD61-A60ABE22C7D1}" destId="{911FC16B-E345-4822-9635-B9DF7F6BB49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3783A9E5-B7AB-4944-A307-812DCC4EA491}" type="pres">
      <dgm:prSet presAssocID="{8324C194-4CA5-46C1-9D72-159F303B3D36}" presName="node" presStyleLbl="node1" presStyleIdx="0" presStyleCnt="1">
        <dgm:presLayoutVars>
          <dgm:bulletEnabled val="1"/>
        </dgm:presLayoutVars>
      </dgm:prSet>
      <dgm:spPr/>
    </dgm:pt>
  </dgm:ptLst>
  <dgm:cxnLst>
    <dgm:cxn modelId="{A8519DDC-64C9-43EC-A080-A42F9C1636E4}" srcId="{3A26F3F9-0F6F-44DB-951F-5BD77F7047F1}" destId="{8324C194-4CA5-46C1-9D72-159F303B3D36}" srcOrd="0" destOrd="0" parTransId="{5DFCC4CF-E485-4107-A123-AFB8E8ECF4BA}" sibTransId="{34F4689C-016E-47D9-AD8D-D5C3388D3AA1}"/>
    <dgm:cxn modelId="{6765956E-DACB-455A-9C74-7CA457BAC643}" type="presOf" srcId="{8324C194-4CA5-46C1-9D72-159F303B3D36}" destId="{3783A9E5-B7AB-4944-A307-812DCC4EA491}" srcOrd="0" destOrd="0" presId="urn:microsoft.com/office/officeart/2005/8/layout/cycle2"/>
    <dgm:cxn modelId="{838C6E7F-F3F8-4F04-8580-53F321385A31}" type="presOf" srcId="{3A26F3F9-0F6F-44DB-951F-5BD77F7047F1}" destId="{243EC729-D876-441C-AD61-A60ABE22C7D1}" srcOrd="0" destOrd="0" presId="urn:microsoft.com/office/officeart/2005/8/layout/cycle2"/>
    <dgm:cxn modelId="{3BAA5EB4-AC9C-4FA5-A5F5-C2A54010CCA2}" type="presParOf" srcId="{243EC729-D876-441C-AD61-A60ABE22C7D1}" destId="{3783A9E5-B7AB-4944-A307-812DCC4EA49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EB6E8CFA-2CB9-4B2B-AB2A-2F84AA1E1D5D}">
      <dgm:prSet phldrT="[Text]"/>
      <dgm:spPr>
        <a:solidFill>
          <a:schemeClr val="accent1">
            <a:lumMod val="50000"/>
          </a:schemeClr>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473AC63E-2F68-4310-96CB-401177C121C7}" type="pres">
      <dgm:prSet presAssocID="{EB6E8CFA-2CB9-4B2B-AB2A-2F84AA1E1D5D}" presName="node" presStyleLbl="node1" presStyleIdx="0" presStyleCnt="1">
        <dgm:presLayoutVars>
          <dgm:bulletEnabled val="1"/>
        </dgm:presLayoutVars>
      </dgm:prSet>
      <dgm:spPr/>
    </dgm:pt>
  </dgm:ptLst>
  <dgm:cxnLst>
    <dgm:cxn modelId="{0B1FF3E5-FB70-4FEB-AC0D-D86D77511850}" srcId="{3A26F3F9-0F6F-44DB-951F-5BD77F7047F1}" destId="{EB6E8CFA-2CB9-4B2B-AB2A-2F84AA1E1D5D}" srcOrd="0" destOrd="0" parTransId="{4615EC58-A10E-4117-8452-3394EFE3F014}" sibTransId="{026588B6-4291-4A96-AF85-1BF80C308C73}"/>
    <dgm:cxn modelId="{FF62D5B2-9CD0-46AE-940F-FAB687FAF457}" type="presOf" srcId="{EB6E8CFA-2CB9-4B2B-AB2A-2F84AA1E1D5D}" destId="{473AC63E-2F68-4310-96CB-401177C121C7}" srcOrd="0" destOrd="0" presId="urn:microsoft.com/office/officeart/2005/8/layout/cycle2"/>
    <dgm:cxn modelId="{838C6E7F-F3F8-4F04-8580-53F321385A31}" type="presOf" srcId="{3A26F3F9-0F6F-44DB-951F-5BD77F7047F1}" destId="{243EC729-D876-441C-AD61-A60ABE22C7D1}" srcOrd="0" destOrd="0" presId="urn:microsoft.com/office/officeart/2005/8/layout/cycle2"/>
    <dgm:cxn modelId="{DED96522-877C-4A83-862E-E0F86B93B6C4}" type="presParOf" srcId="{243EC729-D876-441C-AD61-A60ABE22C7D1}" destId="{473AC63E-2F68-4310-96CB-401177C121C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3A26F3F9-0F6F-44DB-951F-5BD77F7047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7A3DA396-EE93-4B6F-8D9B-81322D1847E7}">
      <dgm:prSet phldrT="[Text]"/>
      <dgm:spPr>
        <a:solidFill>
          <a:srgbClr val="FF0000"/>
        </a:solidFill>
      </dgm:spPr>
      <dgm:t>
        <a:bodyPr/>
        <a:lstStyle/>
        <a:p>
          <a:r>
            <a:rPr lang="en-US" dirty="0"/>
            <a:t>Fire</a:t>
          </a:r>
        </a:p>
      </dgm:t>
    </dgm:pt>
    <dgm:pt modelId="{EC34F750-DFA6-4295-8FF6-4A047783FC4B}" type="parTrans" cxnId="{69A12FB8-4AD2-4150-8C29-3A5D973C0AAB}">
      <dgm:prSet/>
      <dgm:spPr/>
      <dgm:t>
        <a:bodyPr/>
        <a:lstStyle/>
        <a:p>
          <a:endParaRPr lang="en-US"/>
        </a:p>
      </dgm:t>
    </dgm:pt>
    <dgm:pt modelId="{DEA2F5A2-E726-478C-B602-8101C4424F54}" type="sibTrans" cxnId="{69A12FB8-4AD2-4150-8C29-3A5D973C0AAB}">
      <dgm:prSet/>
      <dgm:spPr>
        <a:solidFill>
          <a:srgbClr val="0070C0"/>
        </a:solidFill>
      </dgm:spPr>
      <dgm:t>
        <a:bodyPr/>
        <a:lstStyle/>
        <a:p>
          <a:endParaRPr lang="en-US"/>
        </a:p>
      </dgm:t>
    </dgm:pt>
    <dgm:pt modelId="{0A63565A-18A5-4DF2-804C-796BF08E0877}">
      <dgm:prSet phldrT="[Text]"/>
      <dgm:spPr>
        <a:solidFill>
          <a:srgbClr val="FFC000"/>
        </a:solidFill>
      </dgm:spPr>
      <dgm:t>
        <a:bodyPr/>
        <a:lstStyle/>
        <a:p>
          <a:r>
            <a:rPr lang="en-US" dirty="0"/>
            <a:t>Earth</a:t>
          </a:r>
        </a:p>
      </dgm:t>
    </dgm:pt>
    <dgm:pt modelId="{DD6983C8-05C3-48C0-8DB8-7618517693CD}" type="parTrans" cxnId="{D03C99F2-FCA9-441C-B783-899162F710A6}">
      <dgm:prSet/>
      <dgm:spPr/>
      <dgm:t>
        <a:bodyPr/>
        <a:lstStyle/>
        <a:p>
          <a:endParaRPr lang="en-US"/>
        </a:p>
      </dgm:t>
    </dgm:pt>
    <dgm:pt modelId="{C932435B-0261-49BA-A4D3-F66159F3DC4C}" type="sibTrans" cxnId="{D03C99F2-FCA9-441C-B783-899162F710A6}">
      <dgm:prSet/>
      <dgm:spPr>
        <a:solidFill>
          <a:srgbClr val="0070C0"/>
        </a:solidFill>
      </dgm:spPr>
      <dgm:t>
        <a:bodyPr/>
        <a:lstStyle/>
        <a:p>
          <a:endParaRPr lang="en-US" dirty="0"/>
        </a:p>
      </dgm:t>
    </dgm:pt>
    <dgm:pt modelId="{8324C194-4CA5-46C1-9D72-159F303B3D36}">
      <dgm:prSet phldrT="[Text]"/>
      <dgm:spPr>
        <a:solidFill>
          <a:schemeClr val="bg2"/>
        </a:solidFill>
      </dgm:spPr>
      <dgm:t>
        <a:bodyPr/>
        <a:lstStyle/>
        <a:p>
          <a:r>
            <a:rPr lang="en-US" dirty="0">
              <a:solidFill>
                <a:schemeClr val="tx1"/>
              </a:solidFill>
            </a:rPr>
            <a:t>Metal</a:t>
          </a:r>
        </a:p>
      </dgm:t>
    </dgm:pt>
    <dgm:pt modelId="{5DFCC4CF-E485-4107-A123-AFB8E8ECF4BA}" type="parTrans" cxnId="{A8519DDC-64C9-43EC-A080-A42F9C1636E4}">
      <dgm:prSet/>
      <dgm:spPr/>
      <dgm:t>
        <a:bodyPr/>
        <a:lstStyle/>
        <a:p>
          <a:endParaRPr lang="en-US"/>
        </a:p>
      </dgm:t>
    </dgm:pt>
    <dgm:pt modelId="{34F4689C-016E-47D9-AD8D-D5C3388D3AA1}" type="sibTrans" cxnId="{A8519DDC-64C9-43EC-A080-A42F9C1636E4}">
      <dgm:prSet/>
      <dgm:spPr>
        <a:solidFill>
          <a:srgbClr val="0070C0"/>
        </a:solidFill>
      </dgm:spPr>
      <dgm:t>
        <a:bodyPr/>
        <a:lstStyle/>
        <a:p>
          <a:endParaRPr lang="en-US"/>
        </a:p>
      </dgm:t>
    </dgm:pt>
    <dgm:pt modelId="{EB6E8CFA-2CB9-4B2B-AB2A-2F84AA1E1D5D}">
      <dgm:prSet phldrT="[Text]"/>
      <dgm:spPr>
        <a:solidFill>
          <a:schemeClr val="tx1"/>
        </a:solidFill>
      </dgm:spPr>
      <dgm:t>
        <a:bodyPr/>
        <a:lstStyle/>
        <a:p>
          <a:r>
            <a:rPr lang="en-US" dirty="0"/>
            <a:t>Water</a:t>
          </a:r>
        </a:p>
      </dgm:t>
    </dgm:pt>
    <dgm:pt modelId="{4615EC58-A10E-4117-8452-3394EFE3F014}" type="parTrans" cxnId="{0B1FF3E5-FB70-4FEB-AC0D-D86D77511850}">
      <dgm:prSet/>
      <dgm:spPr/>
      <dgm:t>
        <a:bodyPr/>
        <a:lstStyle/>
        <a:p>
          <a:endParaRPr lang="en-US"/>
        </a:p>
      </dgm:t>
    </dgm:pt>
    <dgm:pt modelId="{026588B6-4291-4A96-AF85-1BF80C308C73}" type="sibTrans" cxnId="{0B1FF3E5-FB70-4FEB-AC0D-D86D77511850}">
      <dgm:prSet/>
      <dgm:spPr>
        <a:solidFill>
          <a:srgbClr val="0070C0"/>
        </a:solidFill>
      </dgm:spPr>
      <dgm:t>
        <a:bodyPr/>
        <a:lstStyle/>
        <a:p>
          <a:endParaRPr lang="en-US"/>
        </a:p>
      </dgm:t>
    </dgm:pt>
    <dgm:pt modelId="{5A4EBA69-B854-4656-861A-C8B8C4D8D0AC}">
      <dgm:prSet phldrT="[Text]"/>
      <dgm:spPr>
        <a:solidFill>
          <a:srgbClr val="00FF00"/>
        </a:solidFill>
      </dgm:spPr>
      <dgm:t>
        <a:bodyPr/>
        <a:lstStyle/>
        <a:p>
          <a:r>
            <a:rPr lang="en-US" dirty="0"/>
            <a:t>Wood</a:t>
          </a:r>
        </a:p>
      </dgm:t>
    </dgm:pt>
    <dgm:pt modelId="{B7ECA0CD-8C4C-4DD7-BF30-7F1A59AEFDB8}" type="parTrans" cxnId="{6CA078DA-B0B9-4DFA-B6BD-32C4DF14D0FA}">
      <dgm:prSet/>
      <dgm:spPr/>
      <dgm:t>
        <a:bodyPr/>
        <a:lstStyle/>
        <a:p>
          <a:endParaRPr lang="en-US"/>
        </a:p>
      </dgm:t>
    </dgm:pt>
    <dgm:pt modelId="{9F995F13-F546-443F-A058-AFD3E990E4F1}" type="sibTrans" cxnId="{6CA078DA-B0B9-4DFA-B6BD-32C4DF14D0FA}">
      <dgm:prSet/>
      <dgm:spPr>
        <a:solidFill>
          <a:srgbClr val="0070C0"/>
        </a:solidFill>
      </dgm:spPr>
      <dgm:t>
        <a:bodyPr/>
        <a:lstStyle/>
        <a:p>
          <a:endParaRPr lang="en-US"/>
        </a:p>
      </dgm:t>
    </dgm:pt>
    <dgm:pt modelId="{243EC729-D876-441C-AD61-A60ABE22C7D1}" type="pres">
      <dgm:prSet presAssocID="{3A26F3F9-0F6F-44DB-951F-5BD77F7047F1}" presName="cycle" presStyleCnt="0">
        <dgm:presLayoutVars>
          <dgm:dir/>
          <dgm:resizeHandles val="exact"/>
        </dgm:presLayoutVars>
      </dgm:prSet>
      <dgm:spPr/>
    </dgm:pt>
    <dgm:pt modelId="{04ADEF95-078E-4A67-85EB-43596ECB7E97}" type="pres">
      <dgm:prSet presAssocID="{7A3DA396-EE93-4B6F-8D9B-81322D1847E7}" presName="node" presStyleLbl="node1" presStyleIdx="0" presStyleCnt="5">
        <dgm:presLayoutVars>
          <dgm:bulletEnabled val="1"/>
        </dgm:presLayoutVars>
      </dgm:prSet>
      <dgm:spPr/>
    </dgm:pt>
    <dgm:pt modelId="{595A3E89-8936-4732-806F-F07C1331C117}" type="pres">
      <dgm:prSet presAssocID="{DEA2F5A2-E726-478C-B602-8101C4424F54}" presName="sibTrans" presStyleLbl="sibTrans2D1" presStyleIdx="0" presStyleCnt="5"/>
      <dgm:spPr/>
    </dgm:pt>
    <dgm:pt modelId="{059EA6FE-97BB-4916-AD49-654F0CBCE0B4}" type="pres">
      <dgm:prSet presAssocID="{DEA2F5A2-E726-478C-B602-8101C4424F54}" presName="connectorText" presStyleLbl="sibTrans2D1" presStyleIdx="0" presStyleCnt="5"/>
      <dgm:spPr/>
    </dgm:pt>
    <dgm:pt modelId="{911FC16B-E345-4822-9635-B9DF7F6BB497}" type="pres">
      <dgm:prSet presAssocID="{0A63565A-18A5-4DF2-804C-796BF08E0877}" presName="node" presStyleLbl="node1" presStyleIdx="1" presStyleCnt="5">
        <dgm:presLayoutVars>
          <dgm:bulletEnabled val="1"/>
        </dgm:presLayoutVars>
      </dgm:prSet>
      <dgm:spPr/>
    </dgm:pt>
    <dgm:pt modelId="{7233E878-B964-4543-BF63-73D2F4511ED8}" type="pres">
      <dgm:prSet presAssocID="{C932435B-0261-49BA-A4D3-F66159F3DC4C}" presName="sibTrans" presStyleLbl="sibTrans2D1" presStyleIdx="1" presStyleCnt="5"/>
      <dgm:spPr/>
    </dgm:pt>
    <dgm:pt modelId="{428A7719-F718-4D65-A63E-61B610275B4B}" type="pres">
      <dgm:prSet presAssocID="{C932435B-0261-49BA-A4D3-F66159F3DC4C}" presName="connectorText" presStyleLbl="sibTrans2D1" presStyleIdx="1" presStyleCnt="5"/>
      <dgm:spPr/>
    </dgm:pt>
    <dgm:pt modelId="{3783A9E5-B7AB-4944-A307-812DCC4EA491}" type="pres">
      <dgm:prSet presAssocID="{8324C194-4CA5-46C1-9D72-159F303B3D36}" presName="node" presStyleLbl="node1" presStyleIdx="2" presStyleCnt="5">
        <dgm:presLayoutVars>
          <dgm:bulletEnabled val="1"/>
        </dgm:presLayoutVars>
      </dgm:prSet>
      <dgm:spPr/>
    </dgm:pt>
    <dgm:pt modelId="{198DB473-FFAA-4B8B-BB95-98E7B86ACBFE}" type="pres">
      <dgm:prSet presAssocID="{34F4689C-016E-47D9-AD8D-D5C3388D3AA1}" presName="sibTrans" presStyleLbl="sibTrans2D1" presStyleIdx="2" presStyleCnt="5"/>
      <dgm:spPr/>
    </dgm:pt>
    <dgm:pt modelId="{14F5ED54-AC96-4BBB-831E-0F2BB3441AEF}" type="pres">
      <dgm:prSet presAssocID="{34F4689C-016E-47D9-AD8D-D5C3388D3AA1}" presName="connectorText" presStyleLbl="sibTrans2D1" presStyleIdx="2" presStyleCnt="5"/>
      <dgm:spPr/>
    </dgm:pt>
    <dgm:pt modelId="{473AC63E-2F68-4310-96CB-401177C121C7}" type="pres">
      <dgm:prSet presAssocID="{EB6E8CFA-2CB9-4B2B-AB2A-2F84AA1E1D5D}" presName="node" presStyleLbl="node1" presStyleIdx="3" presStyleCnt="5">
        <dgm:presLayoutVars>
          <dgm:bulletEnabled val="1"/>
        </dgm:presLayoutVars>
      </dgm:prSet>
      <dgm:spPr/>
    </dgm:pt>
    <dgm:pt modelId="{C5433391-8509-452C-8206-62666697E15F}" type="pres">
      <dgm:prSet presAssocID="{026588B6-4291-4A96-AF85-1BF80C308C73}" presName="sibTrans" presStyleLbl="sibTrans2D1" presStyleIdx="3" presStyleCnt="5"/>
      <dgm:spPr/>
    </dgm:pt>
    <dgm:pt modelId="{4D3AB8D4-96BC-4E00-90D7-042FED6291EB}" type="pres">
      <dgm:prSet presAssocID="{026588B6-4291-4A96-AF85-1BF80C308C73}" presName="connectorText" presStyleLbl="sibTrans2D1" presStyleIdx="3" presStyleCnt="5"/>
      <dgm:spPr/>
    </dgm:pt>
    <dgm:pt modelId="{62E2848F-1EAE-4FBD-8251-528B72C4F63F}" type="pres">
      <dgm:prSet presAssocID="{5A4EBA69-B854-4656-861A-C8B8C4D8D0AC}" presName="node" presStyleLbl="node1" presStyleIdx="4" presStyleCnt="5">
        <dgm:presLayoutVars>
          <dgm:bulletEnabled val="1"/>
        </dgm:presLayoutVars>
      </dgm:prSet>
      <dgm:spPr/>
    </dgm:pt>
    <dgm:pt modelId="{A9F65512-2F22-4EAC-85CA-2B8C85600CF1}" type="pres">
      <dgm:prSet presAssocID="{9F995F13-F546-443F-A058-AFD3E990E4F1}" presName="sibTrans" presStyleLbl="sibTrans2D1" presStyleIdx="4" presStyleCnt="5"/>
      <dgm:spPr/>
    </dgm:pt>
    <dgm:pt modelId="{72C5C743-9004-4B2F-8D15-A6486F3E7B25}" type="pres">
      <dgm:prSet presAssocID="{9F995F13-F546-443F-A058-AFD3E990E4F1}" presName="connectorText" presStyleLbl="sibTrans2D1" presStyleIdx="4" presStyleCnt="5"/>
      <dgm:spPr/>
    </dgm:pt>
  </dgm:ptLst>
  <dgm:cxnLst>
    <dgm:cxn modelId="{C89B57CD-A1FC-4476-913F-AF3A742176DA}" type="presOf" srcId="{9F995F13-F546-443F-A058-AFD3E990E4F1}" destId="{72C5C743-9004-4B2F-8D15-A6486F3E7B25}" srcOrd="1" destOrd="0" presId="urn:microsoft.com/office/officeart/2005/8/layout/cycle2"/>
    <dgm:cxn modelId="{644222B6-28BC-40A5-B0D0-B598C6397103}" type="presOf" srcId="{026588B6-4291-4A96-AF85-1BF80C308C73}" destId="{4D3AB8D4-96BC-4E00-90D7-042FED6291EB}" srcOrd="1" destOrd="0" presId="urn:microsoft.com/office/officeart/2005/8/layout/cycle2"/>
    <dgm:cxn modelId="{C000EF54-4DE2-44D3-893F-76E9247682B4}" type="presOf" srcId="{0A63565A-18A5-4DF2-804C-796BF08E0877}" destId="{911FC16B-E345-4822-9635-B9DF7F6BB497}" srcOrd="0" destOrd="0" presId="urn:microsoft.com/office/officeart/2005/8/layout/cycle2"/>
    <dgm:cxn modelId="{83860DE9-8A61-48B8-A891-D835CE348768}" type="presOf" srcId="{C932435B-0261-49BA-A4D3-F66159F3DC4C}" destId="{428A7719-F718-4D65-A63E-61B610275B4B}" srcOrd="1" destOrd="0" presId="urn:microsoft.com/office/officeart/2005/8/layout/cycle2"/>
    <dgm:cxn modelId="{0B1FF3E5-FB70-4FEB-AC0D-D86D77511850}" srcId="{3A26F3F9-0F6F-44DB-951F-5BD77F7047F1}" destId="{EB6E8CFA-2CB9-4B2B-AB2A-2F84AA1E1D5D}" srcOrd="3" destOrd="0" parTransId="{4615EC58-A10E-4117-8452-3394EFE3F014}" sibTransId="{026588B6-4291-4A96-AF85-1BF80C308C73}"/>
    <dgm:cxn modelId="{DCA9E7E0-47B2-4C21-A83D-6F69726F350D}" type="presOf" srcId="{34F4689C-016E-47D9-AD8D-D5C3388D3AA1}" destId="{14F5ED54-AC96-4BBB-831E-0F2BB3441AEF}" srcOrd="1" destOrd="0" presId="urn:microsoft.com/office/officeart/2005/8/layout/cycle2"/>
    <dgm:cxn modelId="{BE7192FE-48A8-44F5-A256-B1648C7B3D24}" type="presOf" srcId="{DEA2F5A2-E726-478C-B602-8101C4424F54}" destId="{059EA6FE-97BB-4916-AD49-654F0CBCE0B4}" srcOrd="1" destOrd="0" presId="urn:microsoft.com/office/officeart/2005/8/layout/cycle2"/>
    <dgm:cxn modelId="{69A12FB8-4AD2-4150-8C29-3A5D973C0AAB}" srcId="{3A26F3F9-0F6F-44DB-951F-5BD77F7047F1}" destId="{7A3DA396-EE93-4B6F-8D9B-81322D1847E7}" srcOrd="0" destOrd="0" parTransId="{EC34F750-DFA6-4295-8FF6-4A047783FC4B}" sibTransId="{DEA2F5A2-E726-478C-B602-8101C4424F54}"/>
    <dgm:cxn modelId="{D03C99F2-FCA9-441C-B783-899162F710A6}" srcId="{3A26F3F9-0F6F-44DB-951F-5BD77F7047F1}" destId="{0A63565A-18A5-4DF2-804C-796BF08E0877}" srcOrd="1" destOrd="0" parTransId="{DD6983C8-05C3-48C0-8DB8-7618517693CD}" sibTransId="{C932435B-0261-49BA-A4D3-F66159F3DC4C}"/>
    <dgm:cxn modelId="{8F08B030-4085-4F19-836A-156D02F2388A}" type="presOf" srcId="{7A3DA396-EE93-4B6F-8D9B-81322D1847E7}" destId="{04ADEF95-078E-4A67-85EB-43596ECB7E97}" srcOrd="0" destOrd="0" presId="urn:microsoft.com/office/officeart/2005/8/layout/cycle2"/>
    <dgm:cxn modelId="{51E23EF5-9FC2-4F5D-AA29-4F4E57AC0233}" type="presOf" srcId="{026588B6-4291-4A96-AF85-1BF80C308C73}" destId="{C5433391-8509-452C-8206-62666697E15F}" srcOrd="0" destOrd="0" presId="urn:microsoft.com/office/officeart/2005/8/layout/cycle2"/>
    <dgm:cxn modelId="{67F8C1CC-B6BC-4D98-97EB-C6C46C982C72}" type="presOf" srcId="{9F995F13-F546-443F-A058-AFD3E990E4F1}" destId="{A9F65512-2F22-4EAC-85CA-2B8C85600CF1}" srcOrd="0" destOrd="0" presId="urn:microsoft.com/office/officeart/2005/8/layout/cycle2"/>
    <dgm:cxn modelId="{6765956E-DACB-455A-9C74-7CA457BAC643}" type="presOf" srcId="{8324C194-4CA5-46C1-9D72-159F303B3D36}" destId="{3783A9E5-B7AB-4944-A307-812DCC4EA491}" srcOrd="0" destOrd="0" presId="urn:microsoft.com/office/officeart/2005/8/layout/cycle2"/>
    <dgm:cxn modelId="{A8519DDC-64C9-43EC-A080-A42F9C1636E4}" srcId="{3A26F3F9-0F6F-44DB-951F-5BD77F7047F1}" destId="{8324C194-4CA5-46C1-9D72-159F303B3D36}" srcOrd="2" destOrd="0" parTransId="{5DFCC4CF-E485-4107-A123-AFB8E8ECF4BA}" sibTransId="{34F4689C-016E-47D9-AD8D-D5C3388D3AA1}"/>
    <dgm:cxn modelId="{FF62D5B2-9CD0-46AE-940F-FAB687FAF457}" type="presOf" srcId="{EB6E8CFA-2CB9-4B2B-AB2A-2F84AA1E1D5D}" destId="{473AC63E-2F68-4310-96CB-401177C121C7}" srcOrd="0" destOrd="0" presId="urn:microsoft.com/office/officeart/2005/8/layout/cycle2"/>
    <dgm:cxn modelId="{DA3F79B8-74A2-454C-85DF-9AC54BB1C312}" type="presOf" srcId="{5A4EBA69-B854-4656-861A-C8B8C4D8D0AC}" destId="{62E2848F-1EAE-4FBD-8251-528B72C4F63F}" srcOrd="0" destOrd="0" presId="urn:microsoft.com/office/officeart/2005/8/layout/cycle2"/>
    <dgm:cxn modelId="{6CA078DA-B0B9-4DFA-B6BD-32C4DF14D0FA}" srcId="{3A26F3F9-0F6F-44DB-951F-5BD77F7047F1}" destId="{5A4EBA69-B854-4656-861A-C8B8C4D8D0AC}" srcOrd="4" destOrd="0" parTransId="{B7ECA0CD-8C4C-4DD7-BF30-7F1A59AEFDB8}" sibTransId="{9F995F13-F546-443F-A058-AFD3E990E4F1}"/>
    <dgm:cxn modelId="{EC2F4EAF-C122-4A54-B754-A56064CF3FA1}" type="presOf" srcId="{DEA2F5A2-E726-478C-B602-8101C4424F54}" destId="{595A3E89-8936-4732-806F-F07C1331C117}" srcOrd="0" destOrd="0" presId="urn:microsoft.com/office/officeart/2005/8/layout/cycle2"/>
    <dgm:cxn modelId="{838C6E7F-F3F8-4F04-8580-53F321385A31}" type="presOf" srcId="{3A26F3F9-0F6F-44DB-951F-5BD77F7047F1}" destId="{243EC729-D876-441C-AD61-A60ABE22C7D1}" srcOrd="0" destOrd="0" presId="urn:microsoft.com/office/officeart/2005/8/layout/cycle2"/>
    <dgm:cxn modelId="{9C982202-BA77-4C5A-8597-B37D6509BAB8}" type="presOf" srcId="{34F4689C-016E-47D9-AD8D-D5C3388D3AA1}" destId="{198DB473-FFAA-4B8B-BB95-98E7B86ACBFE}" srcOrd="0" destOrd="0" presId="urn:microsoft.com/office/officeart/2005/8/layout/cycle2"/>
    <dgm:cxn modelId="{405022C7-A906-439A-B581-DAF1E6BFC790}" type="presOf" srcId="{C932435B-0261-49BA-A4D3-F66159F3DC4C}" destId="{7233E878-B964-4543-BF63-73D2F4511ED8}" srcOrd="0" destOrd="0" presId="urn:microsoft.com/office/officeart/2005/8/layout/cycle2"/>
    <dgm:cxn modelId="{F0696F30-70A1-4E1D-B2F6-8772AAB127F0}" type="presParOf" srcId="{243EC729-D876-441C-AD61-A60ABE22C7D1}" destId="{04ADEF95-078E-4A67-85EB-43596ECB7E97}" srcOrd="0" destOrd="0" presId="urn:microsoft.com/office/officeart/2005/8/layout/cycle2"/>
    <dgm:cxn modelId="{037C4B7C-9E5F-461B-8B11-EBB1B6D3DAE2}" type="presParOf" srcId="{243EC729-D876-441C-AD61-A60ABE22C7D1}" destId="{595A3E89-8936-4732-806F-F07C1331C117}" srcOrd="1" destOrd="0" presId="urn:microsoft.com/office/officeart/2005/8/layout/cycle2"/>
    <dgm:cxn modelId="{2C78C8FD-87B6-4B2B-8246-BC7B795E7215}" type="presParOf" srcId="{595A3E89-8936-4732-806F-F07C1331C117}" destId="{059EA6FE-97BB-4916-AD49-654F0CBCE0B4}" srcOrd="0" destOrd="0" presId="urn:microsoft.com/office/officeart/2005/8/layout/cycle2"/>
    <dgm:cxn modelId="{8F15013E-2F44-42D9-9D5D-F2C5AABF6424}" type="presParOf" srcId="{243EC729-D876-441C-AD61-A60ABE22C7D1}" destId="{911FC16B-E345-4822-9635-B9DF7F6BB497}" srcOrd="2" destOrd="0" presId="urn:microsoft.com/office/officeart/2005/8/layout/cycle2"/>
    <dgm:cxn modelId="{5E3276D8-373A-4AEF-B665-98C08C9DCB83}" type="presParOf" srcId="{243EC729-D876-441C-AD61-A60ABE22C7D1}" destId="{7233E878-B964-4543-BF63-73D2F4511ED8}" srcOrd="3" destOrd="0" presId="urn:microsoft.com/office/officeart/2005/8/layout/cycle2"/>
    <dgm:cxn modelId="{C105C3EA-4E0D-4050-83CD-479FF4747CE2}" type="presParOf" srcId="{7233E878-B964-4543-BF63-73D2F4511ED8}" destId="{428A7719-F718-4D65-A63E-61B610275B4B}" srcOrd="0" destOrd="0" presId="urn:microsoft.com/office/officeart/2005/8/layout/cycle2"/>
    <dgm:cxn modelId="{3BAA5EB4-AC9C-4FA5-A5F5-C2A54010CCA2}" type="presParOf" srcId="{243EC729-D876-441C-AD61-A60ABE22C7D1}" destId="{3783A9E5-B7AB-4944-A307-812DCC4EA491}" srcOrd="4" destOrd="0" presId="urn:microsoft.com/office/officeart/2005/8/layout/cycle2"/>
    <dgm:cxn modelId="{CD8EA8AF-EE8D-4012-96B4-420F30E8BA8F}" type="presParOf" srcId="{243EC729-D876-441C-AD61-A60ABE22C7D1}" destId="{198DB473-FFAA-4B8B-BB95-98E7B86ACBFE}" srcOrd="5" destOrd="0" presId="urn:microsoft.com/office/officeart/2005/8/layout/cycle2"/>
    <dgm:cxn modelId="{03567732-C4DD-4F87-B68E-F0F9DF0CB76F}" type="presParOf" srcId="{198DB473-FFAA-4B8B-BB95-98E7B86ACBFE}" destId="{14F5ED54-AC96-4BBB-831E-0F2BB3441AEF}" srcOrd="0" destOrd="0" presId="urn:microsoft.com/office/officeart/2005/8/layout/cycle2"/>
    <dgm:cxn modelId="{DED96522-877C-4A83-862E-E0F86B93B6C4}" type="presParOf" srcId="{243EC729-D876-441C-AD61-A60ABE22C7D1}" destId="{473AC63E-2F68-4310-96CB-401177C121C7}" srcOrd="6" destOrd="0" presId="urn:microsoft.com/office/officeart/2005/8/layout/cycle2"/>
    <dgm:cxn modelId="{48DBF2B3-9647-4AB1-BC7E-60A009BF5156}" type="presParOf" srcId="{243EC729-D876-441C-AD61-A60ABE22C7D1}" destId="{C5433391-8509-452C-8206-62666697E15F}" srcOrd="7" destOrd="0" presId="urn:microsoft.com/office/officeart/2005/8/layout/cycle2"/>
    <dgm:cxn modelId="{647E124D-7324-41A6-886E-588C2FB295DC}" type="presParOf" srcId="{C5433391-8509-452C-8206-62666697E15F}" destId="{4D3AB8D4-96BC-4E00-90D7-042FED6291EB}" srcOrd="0" destOrd="0" presId="urn:microsoft.com/office/officeart/2005/8/layout/cycle2"/>
    <dgm:cxn modelId="{FF1D6310-892F-4935-A6B6-4FFEF52ECF6D}" type="presParOf" srcId="{243EC729-D876-441C-AD61-A60ABE22C7D1}" destId="{62E2848F-1EAE-4FBD-8251-528B72C4F63F}" srcOrd="8" destOrd="0" presId="urn:microsoft.com/office/officeart/2005/8/layout/cycle2"/>
    <dgm:cxn modelId="{F3F57CA9-9838-4EF4-9743-02EE08B8FD47}" type="presParOf" srcId="{243EC729-D876-441C-AD61-A60ABE22C7D1}" destId="{A9F65512-2F22-4EAC-85CA-2B8C85600CF1}" srcOrd="9" destOrd="0" presId="urn:microsoft.com/office/officeart/2005/8/layout/cycle2"/>
    <dgm:cxn modelId="{10672C45-FE1B-44EF-947F-0D7E1B391B50}" type="presParOf" srcId="{A9F65512-2F22-4EAC-85CA-2B8C85600CF1}" destId="{72C5C743-9004-4B2F-8D15-A6486F3E7B2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680241" y="33520"/>
          <a:ext cx="559757" cy="559757"/>
        </a:xfrm>
        <a:prstGeom prst="ellipse">
          <a:avLst/>
        </a:prstGeom>
        <a:solidFill>
          <a:srgbClr val="FF00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Fire</a:t>
          </a:r>
        </a:p>
      </dsp:txBody>
      <dsp:txXfrm>
        <a:off x="762216" y="115495"/>
        <a:ext cx="395807" cy="395807"/>
      </dsp:txXfrm>
    </dsp:sp>
    <dsp:sp modelId="{595A3E89-8936-4732-806F-F07C1331C117}">
      <dsp:nvSpPr>
        <dsp:cNvPr id="0" name=""/>
        <dsp:cNvSpPr/>
      </dsp:nvSpPr>
      <dsp:spPr>
        <a:xfrm rot="2160000">
          <a:off x="1222309" y="463489"/>
          <a:ext cx="148809" cy="188918"/>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226572" y="488153"/>
        <a:ext cx="104166" cy="113350"/>
      </dsp:txXfrm>
    </dsp:sp>
    <dsp:sp modelId="{911FC16B-E345-4822-9635-B9DF7F6BB497}">
      <dsp:nvSpPr>
        <dsp:cNvPr id="0" name=""/>
        <dsp:cNvSpPr/>
      </dsp:nvSpPr>
      <dsp:spPr>
        <a:xfrm>
          <a:off x="1360243" y="527571"/>
          <a:ext cx="559757" cy="559757"/>
        </a:xfrm>
        <a:prstGeom prst="ellipse">
          <a:avLst/>
        </a:prstGeom>
        <a:solidFill>
          <a:srgbClr val="FFC0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Earth</a:t>
          </a:r>
        </a:p>
      </dsp:txBody>
      <dsp:txXfrm>
        <a:off x="1442218" y="609546"/>
        <a:ext cx="395807" cy="395807"/>
      </dsp:txXfrm>
    </dsp:sp>
    <dsp:sp modelId="{7233E878-B964-4543-BF63-73D2F4511ED8}">
      <dsp:nvSpPr>
        <dsp:cNvPr id="0" name=""/>
        <dsp:cNvSpPr/>
      </dsp:nvSpPr>
      <dsp:spPr>
        <a:xfrm rot="6480000">
          <a:off x="1437150" y="1108680"/>
          <a:ext cx="148809" cy="188918"/>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dirty="0"/>
        </a:p>
      </dsp:txBody>
      <dsp:txXfrm rot="10800000">
        <a:off x="1466369" y="1125235"/>
        <a:ext cx="104166" cy="113350"/>
      </dsp:txXfrm>
    </dsp:sp>
    <dsp:sp modelId="{3783A9E5-B7AB-4944-A307-812DCC4EA491}">
      <dsp:nvSpPr>
        <dsp:cNvPr id="0" name=""/>
        <dsp:cNvSpPr/>
      </dsp:nvSpPr>
      <dsp:spPr>
        <a:xfrm>
          <a:off x="1100505" y="1326962"/>
          <a:ext cx="559757" cy="559757"/>
        </a:xfrm>
        <a:prstGeom prst="ellipse">
          <a:avLst/>
        </a:prstGeom>
        <a:solidFill>
          <a:schemeClr val="bg2"/>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rPr>
            <a:t>Metal</a:t>
          </a:r>
        </a:p>
      </dsp:txBody>
      <dsp:txXfrm>
        <a:off x="1182480" y="1408937"/>
        <a:ext cx="395807" cy="395807"/>
      </dsp:txXfrm>
    </dsp:sp>
    <dsp:sp modelId="{198DB473-FFAA-4B8B-BB95-98E7B86ACBFE}">
      <dsp:nvSpPr>
        <dsp:cNvPr id="0" name=""/>
        <dsp:cNvSpPr/>
      </dsp:nvSpPr>
      <dsp:spPr>
        <a:xfrm rot="10800000">
          <a:off x="889927" y="1512381"/>
          <a:ext cx="148809" cy="188918"/>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934570" y="1550165"/>
        <a:ext cx="104166" cy="113350"/>
      </dsp:txXfrm>
    </dsp:sp>
    <dsp:sp modelId="{473AC63E-2F68-4310-96CB-401177C121C7}">
      <dsp:nvSpPr>
        <dsp:cNvPr id="0" name=""/>
        <dsp:cNvSpPr/>
      </dsp:nvSpPr>
      <dsp:spPr>
        <a:xfrm>
          <a:off x="259976" y="1326962"/>
          <a:ext cx="559757" cy="559757"/>
        </a:xfrm>
        <a:prstGeom prst="ellipse">
          <a:avLst/>
        </a:prstGeom>
        <a:solidFill>
          <a:schemeClr val="tx1"/>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Water</a:t>
          </a:r>
        </a:p>
      </dsp:txBody>
      <dsp:txXfrm>
        <a:off x="341951" y="1408937"/>
        <a:ext cx="395807" cy="395807"/>
      </dsp:txXfrm>
    </dsp:sp>
    <dsp:sp modelId="{C5433391-8509-452C-8206-62666697E15F}">
      <dsp:nvSpPr>
        <dsp:cNvPr id="0" name=""/>
        <dsp:cNvSpPr/>
      </dsp:nvSpPr>
      <dsp:spPr>
        <a:xfrm rot="15120000">
          <a:off x="336883" y="1116691"/>
          <a:ext cx="148809" cy="188918"/>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366102" y="1175704"/>
        <a:ext cx="104166" cy="113350"/>
      </dsp:txXfrm>
    </dsp:sp>
    <dsp:sp modelId="{62E2848F-1EAE-4FBD-8251-528B72C4F63F}">
      <dsp:nvSpPr>
        <dsp:cNvPr id="0" name=""/>
        <dsp:cNvSpPr/>
      </dsp:nvSpPr>
      <dsp:spPr>
        <a:xfrm>
          <a:off x="238" y="527571"/>
          <a:ext cx="559757" cy="559757"/>
        </a:xfrm>
        <a:prstGeom prst="ellipse">
          <a:avLst/>
        </a:prstGeom>
        <a:solidFill>
          <a:srgbClr val="00FF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Wood</a:t>
          </a:r>
        </a:p>
      </dsp:txBody>
      <dsp:txXfrm>
        <a:off x="82213" y="609546"/>
        <a:ext cx="395807" cy="395807"/>
      </dsp:txXfrm>
    </dsp:sp>
    <dsp:sp modelId="{A9F65512-2F22-4EAC-85CA-2B8C85600CF1}">
      <dsp:nvSpPr>
        <dsp:cNvPr id="0" name=""/>
        <dsp:cNvSpPr/>
      </dsp:nvSpPr>
      <dsp:spPr>
        <a:xfrm rot="19440000">
          <a:off x="542306" y="468440"/>
          <a:ext cx="148809" cy="188918"/>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546569" y="519344"/>
        <a:ext cx="104166" cy="1133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996984" y="115604"/>
          <a:ext cx="820399" cy="82039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Hot Summer Fire</a:t>
          </a:r>
        </a:p>
      </dsp:txBody>
      <dsp:txXfrm>
        <a:off x="1117129" y="235749"/>
        <a:ext cx="580109" cy="580109"/>
      </dsp:txXfrm>
    </dsp:sp>
    <dsp:sp modelId="{595A3E89-8936-4732-806F-F07C1331C117}">
      <dsp:nvSpPr>
        <dsp:cNvPr id="0" name=""/>
        <dsp:cNvSpPr/>
      </dsp:nvSpPr>
      <dsp:spPr>
        <a:xfrm rot="2160000">
          <a:off x="1791458" y="745782"/>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797706" y="781930"/>
        <a:ext cx="152669" cy="166130"/>
      </dsp:txXfrm>
    </dsp:sp>
    <dsp:sp modelId="{911FC16B-E345-4822-9635-B9DF7F6BB497}">
      <dsp:nvSpPr>
        <dsp:cNvPr id="0" name=""/>
        <dsp:cNvSpPr/>
      </dsp:nvSpPr>
      <dsp:spPr>
        <a:xfrm>
          <a:off x="1993619" y="839702"/>
          <a:ext cx="820399" cy="820399"/>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Humid Late Summer Earth </a:t>
          </a:r>
        </a:p>
      </dsp:txBody>
      <dsp:txXfrm>
        <a:off x="2113764" y="959847"/>
        <a:ext cx="580109" cy="580109"/>
      </dsp:txXfrm>
    </dsp:sp>
    <dsp:sp modelId="{7233E878-B964-4543-BF63-73D2F4511ED8}">
      <dsp:nvSpPr>
        <dsp:cNvPr id="0" name=""/>
        <dsp:cNvSpPr/>
      </dsp:nvSpPr>
      <dsp:spPr>
        <a:xfrm rot="6480000">
          <a:off x="2106336" y="1691396"/>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rot="10800000">
        <a:off x="2149160" y="1715659"/>
        <a:ext cx="152669" cy="166130"/>
      </dsp:txXfrm>
    </dsp:sp>
    <dsp:sp modelId="{3783A9E5-B7AB-4944-A307-812DCC4EA491}">
      <dsp:nvSpPr>
        <dsp:cNvPr id="0" name=""/>
        <dsp:cNvSpPr/>
      </dsp:nvSpPr>
      <dsp:spPr>
        <a:xfrm>
          <a:off x="1612938" y="2011316"/>
          <a:ext cx="820399" cy="820399"/>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Dry</a:t>
          </a:r>
        </a:p>
        <a:p>
          <a:pPr marL="0" lvl="0" indent="0" algn="ctr" defTabSz="533400">
            <a:lnSpc>
              <a:spcPct val="90000"/>
            </a:lnSpc>
            <a:spcBef>
              <a:spcPct val="0"/>
            </a:spcBef>
            <a:spcAft>
              <a:spcPct val="35000"/>
            </a:spcAft>
            <a:buNone/>
          </a:pPr>
          <a:r>
            <a:rPr lang="en-US" sz="1200" kern="1200" dirty="0">
              <a:solidFill>
                <a:schemeClr val="tx1"/>
              </a:solidFill>
            </a:rPr>
            <a:t> Fall</a:t>
          </a:r>
        </a:p>
        <a:p>
          <a:pPr marL="0" lvl="0" indent="0" algn="ctr" defTabSz="533400">
            <a:lnSpc>
              <a:spcPct val="90000"/>
            </a:lnSpc>
            <a:spcBef>
              <a:spcPct val="0"/>
            </a:spcBef>
            <a:spcAft>
              <a:spcPct val="35000"/>
            </a:spcAft>
            <a:buNone/>
          </a:pPr>
          <a:r>
            <a:rPr lang="en-US" sz="1200" kern="1200" dirty="0">
              <a:solidFill>
                <a:schemeClr val="tx1"/>
              </a:solidFill>
            </a:rPr>
            <a:t> Metal</a:t>
          </a:r>
        </a:p>
      </dsp:txBody>
      <dsp:txXfrm>
        <a:off x="1733083" y="2131461"/>
        <a:ext cx="580109" cy="580109"/>
      </dsp:txXfrm>
    </dsp:sp>
    <dsp:sp modelId="{198DB473-FFAA-4B8B-BB95-98E7B86ACBFE}">
      <dsp:nvSpPr>
        <dsp:cNvPr id="0" name=""/>
        <dsp:cNvSpPr/>
      </dsp:nvSpPr>
      <dsp:spPr>
        <a:xfrm rot="10800000">
          <a:off x="1304307" y="2283074"/>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369737" y="2338451"/>
        <a:ext cx="152669" cy="166130"/>
      </dsp:txXfrm>
    </dsp:sp>
    <dsp:sp modelId="{473AC63E-2F68-4310-96CB-401177C121C7}">
      <dsp:nvSpPr>
        <dsp:cNvPr id="0" name=""/>
        <dsp:cNvSpPr/>
      </dsp:nvSpPr>
      <dsp:spPr>
        <a:xfrm>
          <a:off x="381030" y="2011316"/>
          <a:ext cx="820399" cy="820399"/>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Cold Winter Water</a:t>
          </a:r>
        </a:p>
      </dsp:txBody>
      <dsp:txXfrm>
        <a:off x="501175" y="2131461"/>
        <a:ext cx="580109" cy="580109"/>
      </dsp:txXfrm>
    </dsp:sp>
    <dsp:sp modelId="{C5433391-8509-452C-8206-62666697E15F}">
      <dsp:nvSpPr>
        <dsp:cNvPr id="0" name=""/>
        <dsp:cNvSpPr/>
      </dsp:nvSpPr>
      <dsp:spPr>
        <a:xfrm rot="15120000">
          <a:off x="493747" y="1703137"/>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536571" y="1789628"/>
        <a:ext cx="152669" cy="166130"/>
      </dsp:txXfrm>
    </dsp:sp>
    <dsp:sp modelId="{62E2848F-1EAE-4FBD-8251-528B72C4F63F}">
      <dsp:nvSpPr>
        <dsp:cNvPr id="0" name=""/>
        <dsp:cNvSpPr/>
      </dsp:nvSpPr>
      <dsp:spPr>
        <a:xfrm>
          <a:off x="349" y="839702"/>
          <a:ext cx="820399" cy="820399"/>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Windy Spring Wood</a:t>
          </a:r>
        </a:p>
      </dsp:txBody>
      <dsp:txXfrm>
        <a:off x="120494" y="959847"/>
        <a:ext cx="580109" cy="580109"/>
      </dsp:txXfrm>
    </dsp:sp>
    <dsp:sp modelId="{A9F65512-2F22-4EAC-85CA-2B8C85600CF1}">
      <dsp:nvSpPr>
        <dsp:cNvPr id="0" name=""/>
        <dsp:cNvSpPr/>
      </dsp:nvSpPr>
      <dsp:spPr>
        <a:xfrm rot="19440000">
          <a:off x="794823" y="753038"/>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801071" y="827644"/>
        <a:ext cx="152669" cy="1661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809811" y="39905"/>
          <a:ext cx="666377" cy="666377"/>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Fire</a:t>
          </a:r>
        </a:p>
      </dsp:txBody>
      <dsp:txXfrm>
        <a:off x="907400" y="137494"/>
        <a:ext cx="471199" cy="471199"/>
      </dsp:txXfrm>
    </dsp:sp>
    <dsp:sp modelId="{595A3E89-8936-4732-806F-F07C1331C117}">
      <dsp:nvSpPr>
        <dsp:cNvPr id="0" name=""/>
        <dsp:cNvSpPr/>
      </dsp:nvSpPr>
      <dsp:spPr>
        <a:xfrm rot="4235104">
          <a:off x="921668" y="1046919"/>
          <a:ext cx="965549"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944190" y="1060082"/>
        <a:ext cx="898078" cy="134942"/>
      </dsp:txXfrm>
    </dsp:sp>
    <dsp:sp modelId="{911FC16B-E345-4822-9635-B9DF7F6BB497}">
      <dsp:nvSpPr>
        <dsp:cNvPr id="0" name=""/>
        <dsp:cNvSpPr/>
      </dsp:nvSpPr>
      <dsp:spPr>
        <a:xfrm>
          <a:off x="1619337" y="628060"/>
          <a:ext cx="666377" cy="666377"/>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Earth</a:t>
          </a:r>
        </a:p>
      </dsp:txBody>
      <dsp:txXfrm>
        <a:off x="1716926" y="725649"/>
        <a:ext cx="471199" cy="471199"/>
      </dsp:txXfrm>
    </dsp:sp>
    <dsp:sp modelId="{7233E878-B964-4543-BF63-73D2F4511ED8}">
      <dsp:nvSpPr>
        <dsp:cNvPr id="0" name=""/>
        <dsp:cNvSpPr/>
      </dsp:nvSpPr>
      <dsp:spPr>
        <a:xfrm rot="8529089">
          <a:off x="821550" y="1327594"/>
          <a:ext cx="965549"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rot="10800000">
        <a:off x="881924" y="1351875"/>
        <a:ext cx="898078" cy="134942"/>
      </dsp:txXfrm>
    </dsp:sp>
    <dsp:sp modelId="{3783A9E5-B7AB-4944-A307-812DCC4EA491}">
      <dsp:nvSpPr>
        <dsp:cNvPr id="0" name=""/>
        <dsp:cNvSpPr/>
      </dsp:nvSpPr>
      <dsp:spPr>
        <a:xfrm>
          <a:off x="1310126" y="1579716"/>
          <a:ext cx="666377" cy="666377"/>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Metal</a:t>
          </a:r>
        </a:p>
      </dsp:txBody>
      <dsp:txXfrm>
        <a:off x="1407715" y="1677305"/>
        <a:ext cx="471199" cy="471199"/>
      </dsp:txXfrm>
    </dsp:sp>
    <dsp:sp modelId="{198DB473-FFAA-4B8B-BB95-98E7B86ACBFE}">
      <dsp:nvSpPr>
        <dsp:cNvPr id="0" name=""/>
        <dsp:cNvSpPr/>
      </dsp:nvSpPr>
      <dsp:spPr>
        <a:xfrm rot="21540000">
          <a:off x="660361" y="873979"/>
          <a:ext cx="965549" cy="222819"/>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rot="10800000">
        <a:off x="660366" y="919126"/>
        <a:ext cx="898703" cy="133691"/>
      </dsp:txXfrm>
    </dsp:sp>
    <dsp:sp modelId="{473AC63E-2F68-4310-96CB-401177C121C7}">
      <dsp:nvSpPr>
        <dsp:cNvPr id="0" name=""/>
        <dsp:cNvSpPr/>
      </dsp:nvSpPr>
      <dsp:spPr>
        <a:xfrm>
          <a:off x="309495" y="1579716"/>
          <a:ext cx="666377" cy="666377"/>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Water</a:t>
          </a:r>
        </a:p>
      </dsp:txBody>
      <dsp:txXfrm>
        <a:off x="407084" y="1677305"/>
        <a:ext cx="471199" cy="471199"/>
      </dsp:txXfrm>
    </dsp:sp>
    <dsp:sp modelId="{C5433391-8509-452C-8206-62666697E15F}">
      <dsp:nvSpPr>
        <dsp:cNvPr id="0" name=""/>
        <dsp:cNvSpPr/>
      </dsp:nvSpPr>
      <dsp:spPr>
        <a:xfrm rot="13019303">
          <a:off x="517491" y="1290711"/>
          <a:ext cx="965549"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578173" y="1355988"/>
        <a:ext cx="898078" cy="134942"/>
      </dsp:txXfrm>
    </dsp:sp>
    <dsp:sp modelId="{62E2848F-1EAE-4FBD-8251-528B72C4F63F}">
      <dsp:nvSpPr>
        <dsp:cNvPr id="0" name=""/>
        <dsp:cNvSpPr/>
      </dsp:nvSpPr>
      <dsp:spPr>
        <a:xfrm>
          <a:off x="284" y="628060"/>
          <a:ext cx="666377" cy="666377"/>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Wood</a:t>
          </a:r>
        </a:p>
      </dsp:txBody>
      <dsp:txXfrm>
        <a:off x="97873" y="725649"/>
        <a:ext cx="471199" cy="471199"/>
      </dsp:txXfrm>
    </dsp:sp>
    <dsp:sp modelId="{A9F65512-2F22-4EAC-85CA-2B8C85600CF1}">
      <dsp:nvSpPr>
        <dsp:cNvPr id="0" name=""/>
        <dsp:cNvSpPr/>
      </dsp:nvSpPr>
      <dsp:spPr>
        <a:xfrm rot="17338029">
          <a:off x="460294" y="1043821"/>
          <a:ext cx="965549"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83065" y="1120705"/>
        <a:ext cx="898078" cy="1349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809811" y="39905"/>
          <a:ext cx="666377" cy="666377"/>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Fire</a:t>
          </a:r>
        </a:p>
      </dsp:txBody>
      <dsp:txXfrm>
        <a:off x="907400" y="137494"/>
        <a:ext cx="471199" cy="471199"/>
      </dsp:txXfrm>
    </dsp:sp>
    <dsp:sp modelId="{595A3E89-8936-4732-806F-F07C1331C117}">
      <dsp:nvSpPr>
        <dsp:cNvPr id="0" name=""/>
        <dsp:cNvSpPr/>
      </dsp:nvSpPr>
      <dsp:spPr>
        <a:xfrm rot="2160000">
          <a:off x="1409600" y="543522"/>
          <a:ext cx="334228"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416043" y="568673"/>
        <a:ext cx="266757" cy="134942"/>
      </dsp:txXfrm>
    </dsp:sp>
    <dsp:sp modelId="{911FC16B-E345-4822-9635-B9DF7F6BB497}">
      <dsp:nvSpPr>
        <dsp:cNvPr id="0" name=""/>
        <dsp:cNvSpPr/>
      </dsp:nvSpPr>
      <dsp:spPr>
        <a:xfrm>
          <a:off x="1619337" y="628060"/>
          <a:ext cx="666377" cy="666377"/>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Earth</a:t>
          </a:r>
        </a:p>
      </dsp:txBody>
      <dsp:txXfrm>
        <a:off x="1716926" y="725649"/>
        <a:ext cx="471199" cy="471199"/>
      </dsp:txXfrm>
    </dsp:sp>
    <dsp:sp modelId="{7233E878-B964-4543-BF63-73D2F4511ED8}">
      <dsp:nvSpPr>
        <dsp:cNvPr id="0" name=""/>
        <dsp:cNvSpPr/>
      </dsp:nvSpPr>
      <dsp:spPr>
        <a:xfrm rot="6480000">
          <a:off x="1640607" y="1344613"/>
          <a:ext cx="334228"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rot="10800000">
        <a:off x="1684767" y="1357509"/>
        <a:ext cx="266757" cy="134942"/>
      </dsp:txXfrm>
    </dsp:sp>
    <dsp:sp modelId="{3783A9E5-B7AB-4944-A307-812DCC4EA491}">
      <dsp:nvSpPr>
        <dsp:cNvPr id="0" name=""/>
        <dsp:cNvSpPr/>
      </dsp:nvSpPr>
      <dsp:spPr>
        <a:xfrm>
          <a:off x="1310126" y="1579716"/>
          <a:ext cx="666377" cy="666377"/>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Metal</a:t>
          </a:r>
        </a:p>
      </dsp:txBody>
      <dsp:txXfrm>
        <a:off x="1407715" y="1677305"/>
        <a:ext cx="471199" cy="471199"/>
      </dsp:txXfrm>
    </dsp:sp>
    <dsp:sp modelId="{198DB473-FFAA-4B8B-BB95-98E7B86ACBFE}">
      <dsp:nvSpPr>
        <dsp:cNvPr id="0" name=""/>
        <dsp:cNvSpPr/>
      </dsp:nvSpPr>
      <dsp:spPr>
        <a:xfrm rot="10800000">
          <a:off x="980899" y="1800454"/>
          <a:ext cx="334228"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1048370" y="1845434"/>
        <a:ext cx="266757" cy="134942"/>
      </dsp:txXfrm>
    </dsp:sp>
    <dsp:sp modelId="{473AC63E-2F68-4310-96CB-401177C121C7}">
      <dsp:nvSpPr>
        <dsp:cNvPr id="0" name=""/>
        <dsp:cNvSpPr/>
      </dsp:nvSpPr>
      <dsp:spPr>
        <a:xfrm>
          <a:off x="309495" y="1579716"/>
          <a:ext cx="666377" cy="666377"/>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Water</a:t>
          </a:r>
        </a:p>
      </dsp:txBody>
      <dsp:txXfrm>
        <a:off x="407084" y="1677305"/>
        <a:ext cx="471199" cy="471199"/>
      </dsp:txXfrm>
    </dsp:sp>
    <dsp:sp modelId="{C5433391-8509-452C-8206-62666697E15F}">
      <dsp:nvSpPr>
        <dsp:cNvPr id="0" name=""/>
        <dsp:cNvSpPr/>
      </dsp:nvSpPr>
      <dsp:spPr>
        <a:xfrm rot="15120000">
          <a:off x="322513" y="1321143"/>
          <a:ext cx="334228"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366673" y="1398207"/>
        <a:ext cx="266757" cy="134942"/>
      </dsp:txXfrm>
    </dsp:sp>
    <dsp:sp modelId="{62E2848F-1EAE-4FBD-8251-528B72C4F63F}">
      <dsp:nvSpPr>
        <dsp:cNvPr id="0" name=""/>
        <dsp:cNvSpPr/>
      </dsp:nvSpPr>
      <dsp:spPr>
        <a:xfrm>
          <a:off x="284" y="628060"/>
          <a:ext cx="666377" cy="666377"/>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Wood</a:t>
          </a:r>
        </a:p>
      </dsp:txBody>
      <dsp:txXfrm>
        <a:off x="97873" y="725649"/>
        <a:ext cx="471199" cy="471199"/>
      </dsp:txXfrm>
    </dsp:sp>
    <dsp:sp modelId="{A9F65512-2F22-4EAC-85CA-2B8C85600CF1}">
      <dsp:nvSpPr>
        <dsp:cNvPr id="0" name=""/>
        <dsp:cNvSpPr/>
      </dsp:nvSpPr>
      <dsp:spPr>
        <a:xfrm rot="19440000">
          <a:off x="567065" y="541164"/>
          <a:ext cx="334228" cy="22490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573508" y="605973"/>
        <a:ext cx="266757" cy="13494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996984" y="115604"/>
          <a:ext cx="820399" cy="82039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Fire</a:t>
          </a:r>
        </a:p>
      </dsp:txBody>
      <dsp:txXfrm>
        <a:off x="1117129" y="235749"/>
        <a:ext cx="580109" cy="580109"/>
      </dsp:txXfrm>
    </dsp:sp>
    <dsp:sp modelId="{595A3E89-8936-4732-806F-F07C1331C117}">
      <dsp:nvSpPr>
        <dsp:cNvPr id="0" name=""/>
        <dsp:cNvSpPr/>
      </dsp:nvSpPr>
      <dsp:spPr>
        <a:xfrm rot="2160000">
          <a:off x="1735404" y="735623"/>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743336" y="766588"/>
        <a:ext cx="328415" cy="166130"/>
      </dsp:txXfrm>
    </dsp:sp>
    <dsp:sp modelId="{911FC16B-E345-4822-9635-B9DF7F6BB497}">
      <dsp:nvSpPr>
        <dsp:cNvPr id="0" name=""/>
        <dsp:cNvSpPr/>
      </dsp:nvSpPr>
      <dsp:spPr>
        <a:xfrm>
          <a:off x="1993619" y="839702"/>
          <a:ext cx="820399" cy="820399"/>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Earth</a:t>
          </a:r>
        </a:p>
      </dsp:txBody>
      <dsp:txXfrm>
        <a:off x="2113764" y="959847"/>
        <a:ext cx="580109" cy="580109"/>
      </dsp:txXfrm>
    </dsp:sp>
    <dsp:sp modelId="{7233E878-B964-4543-BF63-73D2F4511ED8}">
      <dsp:nvSpPr>
        <dsp:cNvPr id="0" name=""/>
        <dsp:cNvSpPr/>
      </dsp:nvSpPr>
      <dsp:spPr>
        <a:xfrm rot="6480000">
          <a:off x="2019805" y="1721873"/>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rot="10800000">
        <a:off x="2074172" y="1737750"/>
        <a:ext cx="328415" cy="166130"/>
      </dsp:txXfrm>
    </dsp:sp>
    <dsp:sp modelId="{3783A9E5-B7AB-4944-A307-812DCC4EA491}">
      <dsp:nvSpPr>
        <dsp:cNvPr id="0" name=""/>
        <dsp:cNvSpPr/>
      </dsp:nvSpPr>
      <dsp:spPr>
        <a:xfrm>
          <a:off x="1612938" y="2011316"/>
          <a:ext cx="820399" cy="820399"/>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Metal</a:t>
          </a:r>
        </a:p>
      </dsp:txBody>
      <dsp:txXfrm>
        <a:off x="1733083" y="2131461"/>
        <a:ext cx="580109" cy="580109"/>
      </dsp:txXfrm>
    </dsp:sp>
    <dsp:sp modelId="{198DB473-FFAA-4B8B-BB95-98E7B86ACBFE}">
      <dsp:nvSpPr>
        <dsp:cNvPr id="0" name=""/>
        <dsp:cNvSpPr/>
      </dsp:nvSpPr>
      <dsp:spPr>
        <a:xfrm rot="10800000">
          <a:off x="1207617" y="2283074"/>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290682" y="2338451"/>
        <a:ext cx="328415" cy="166130"/>
      </dsp:txXfrm>
    </dsp:sp>
    <dsp:sp modelId="{473AC63E-2F68-4310-96CB-401177C121C7}">
      <dsp:nvSpPr>
        <dsp:cNvPr id="0" name=""/>
        <dsp:cNvSpPr/>
      </dsp:nvSpPr>
      <dsp:spPr>
        <a:xfrm>
          <a:off x="381030" y="2011316"/>
          <a:ext cx="820399" cy="820399"/>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Water</a:t>
          </a:r>
        </a:p>
      </dsp:txBody>
      <dsp:txXfrm>
        <a:off x="501175" y="2131461"/>
        <a:ext cx="580109" cy="580109"/>
      </dsp:txXfrm>
    </dsp:sp>
    <dsp:sp modelId="{C5433391-8509-452C-8206-62666697E15F}">
      <dsp:nvSpPr>
        <dsp:cNvPr id="0" name=""/>
        <dsp:cNvSpPr/>
      </dsp:nvSpPr>
      <dsp:spPr>
        <a:xfrm rot="15120000">
          <a:off x="397057" y="1692978"/>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451424" y="1787855"/>
        <a:ext cx="328415" cy="166130"/>
      </dsp:txXfrm>
    </dsp:sp>
    <dsp:sp modelId="{62E2848F-1EAE-4FBD-8251-528B72C4F63F}">
      <dsp:nvSpPr>
        <dsp:cNvPr id="0" name=""/>
        <dsp:cNvSpPr/>
      </dsp:nvSpPr>
      <dsp:spPr>
        <a:xfrm>
          <a:off x="349" y="839702"/>
          <a:ext cx="820399" cy="820399"/>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Wood</a:t>
          </a:r>
        </a:p>
      </dsp:txBody>
      <dsp:txXfrm>
        <a:off x="120494" y="959847"/>
        <a:ext cx="580109" cy="580109"/>
      </dsp:txXfrm>
    </dsp:sp>
    <dsp:sp modelId="{A9F65512-2F22-4EAC-85CA-2B8C85600CF1}">
      <dsp:nvSpPr>
        <dsp:cNvPr id="0" name=""/>
        <dsp:cNvSpPr/>
      </dsp:nvSpPr>
      <dsp:spPr>
        <a:xfrm rot="19440000">
          <a:off x="698133" y="732721"/>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706065" y="812510"/>
        <a:ext cx="328415" cy="16613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996984" y="115604"/>
          <a:ext cx="820399" cy="82039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Fire</a:t>
          </a:r>
        </a:p>
      </dsp:txBody>
      <dsp:txXfrm>
        <a:off x="1117129" y="235749"/>
        <a:ext cx="580109" cy="580109"/>
      </dsp:txXfrm>
    </dsp:sp>
    <dsp:sp modelId="{595A3E89-8936-4732-806F-F07C1331C117}">
      <dsp:nvSpPr>
        <dsp:cNvPr id="0" name=""/>
        <dsp:cNvSpPr/>
      </dsp:nvSpPr>
      <dsp:spPr>
        <a:xfrm rot="4235104">
          <a:off x="1134695" y="1355372"/>
          <a:ext cx="118871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162422" y="1371578"/>
        <a:ext cx="1105654" cy="166130"/>
      </dsp:txXfrm>
    </dsp:sp>
    <dsp:sp modelId="{911FC16B-E345-4822-9635-B9DF7F6BB497}">
      <dsp:nvSpPr>
        <dsp:cNvPr id="0" name=""/>
        <dsp:cNvSpPr/>
      </dsp:nvSpPr>
      <dsp:spPr>
        <a:xfrm>
          <a:off x="1993619" y="839702"/>
          <a:ext cx="820399" cy="820399"/>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Earth</a:t>
          </a:r>
        </a:p>
      </dsp:txBody>
      <dsp:txXfrm>
        <a:off x="2113764" y="959847"/>
        <a:ext cx="580109" cy="580109"/>
      </dsp:txXfrm>
    </dsp:sp>
    <dsp:sp modelId="{7233E878-B964-4543-BF63-73D2F4511ED8}">
      <dsp:nvSpPr>
        <dsp:cNvPr id="0" name=""/>
        <dsp:cNvSpPr/>
      </dsp:nvSpPr>
      <dsp:spPr>
        <a:xfrm rot="8529089">
          <a:off x="1011437" y="1700921"/>
          <a:ext cx="118871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rot="10800000">
        <a:off x="1085765" y="1730815"/>
        <a:ext cx="1105654" cy="166130"/>
      </dsp:txXfrm>
    </dsp:sp>
    <dsp:sp modelId="{3783A9E5-B7AB-4944-A307-812DCC4EA491}">
      <dsp:nvSpPr>
        <dsp:cNvPr id="0" name=""/>
        <dsp:cNvSpPr/>
      </dsp:nvSpPr>
      <dsp:spPr>
        <a:xfrm>
          <a:off x="1612938" y="2011316"/>
          <a:ext cx="820399" cy="820399"/>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Metal</a:t>
          </a:r>
        </a:p>
      </dsp:txBody>
      <dsp:txXfrm>
        <a:off x="1733083" y="2131461"/>
        <a:ext cx="580109" cy="580109"/>
      </dsp:txXfrm>
    </dsp:sp>
    <dsp:sp modelId="{198DB473-FFAA-4B8B-BB95-98E7B86ACBFE}">
      <dsp:nvSpPr>
        <dsp:cNvPr id="0" name=""/>
        <dsp:cNvSpPr/>
      </dsp:nvSpPr>
      <dsp:spPr>
        <a:xfrm rot="21540000">
          <a:off x="812992" y="1142460"/>
          <a:ext cx="1188719" cy="274320"/>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rot="10800000">
        <a:off x="812998" y="1198042"/>
        <a:ext cx="1106423" cy="164592"/>
      </dsp:txXfrm>
    </dsp:sp>
    <dsp:sp modelId="{473AC63E-2F68-4310-96CB-401177C121C7}">
      <dsp:nvSpPr>
        <dsp:cNvPr id="0" name=""/>
        <dsp:cNvSpPr/>
      </dsp:nvSpPr>
      <dsp:spPr>
        <a:xfrm>
          <a:off x="381030" y="2011316"/>
          <a:ext cx="820399" cy="820399"/>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Water</a:t>
          </a:r>
        </a:p>
      </dsp:txBody>
      <dsp:txXfrm>
        <a:off x="501175" y="2131461"/>
        <a:ext cx="580109" cy="580109"/>
      </dsp:txXfrm>
    </dsp:sp>
    <dsp:sp modelId="{C5433391-8509-452C-8206-62666697E15F}">
      <dsp:nvSpPr>
        <dsp:cNvPr id="0" name=""/>
        <dsp:cNvSpPr/>
      </dsp:nvSpPr>
      <dsp:spPr>
        <a:xfrm rot="13019303">
          <a:off x="637101" y="1655513"/>
          <a:ext cx="118871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711808" y="1735878"/>
        <a:ext cx="1105654" cy="166130"/>
      </dsp:txXfrm>
    </dsp:sp>
    <dsp:sp modelId="{62E2848F-1EAE-4FBD-8251-528B72C4F63F}">
      <dsp:nvSpPr>
        <dsp:cNvPr id="0" name=""/>
        <dsp:cNvSpPr/>
      </dsp:nvSpPr>
      <dsp:spPr>
        <a:xfrm>
          <a:off x="349" y="839702"/>
          <a:ext cx="820399" cy="820399"/>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Wood</a:t>
          </a:r>
        </a:p>
      </dsp:txBody>
      <dsp:txXfrm>
        <a:off x="120494" y="959847"/>
        <a:ext cx="580109" cy="580109"/>
      </dsp:txXfrm>
    </dsp:sp>
    <dsp:sp modelId="{A9F65512-2F22-4EAC-85CA-2B8C85600CF1}">
      <dsp:nvSpPr>
        <dsp:cNvPr id="0" name=""/>
        <dsp:cNvSpPr/>
      </dsp:nvSpPr>
      <dsp:spPr>
        <a:xfrm rot="17338029">
          <a:off x="566683" y="1351558"/>
          <a:ext cx="118871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594716" y="1446212"/>
        <a:ext cx="1105654" cy="16613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971773" y="47886"/>
          <a:ext cx="799653" cy="799653"/>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Fire</a:t>
          </a:r>
        </a:p>
      </dsp:txBody>
      <dsp:txXfrm>
        <a:off x="1088879" y="164992"/>
        <a:ext cx="565441" cy="565441"/>
      </dsp:txXfrm>
    </dsp:sp>
    <dsp:sp modelId="{595A3E89-8936-4732-806F-F07C1331C117}">
      <dsp:nvSpPr>
        <dsp:cNvPr id="0" name=""/>
        <dsp:cNvSpPr/>
      </dsp:nvSpPr>
      <dsp:spPr>
        <a:xfrm rot="4235104">
          <a:off x="1106001" y="1256303"/>
          <a:ext cx="1158659" cy="269883"/>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133027" y="1272099"/>
        <a:ext cx="1077694" cy="161929"/>
      </dsp:txXfrm>
    </dsp:sp>
    <dsp:sp modelId="{911FC16B-E345-4822-9635-B9DF7F6BB497}">
      <dsp:nvSpPr>
        <dsp:cNvPr id="0" name=""/>
        <dsp:cNvSpPr/>
      </dsp:nvSpPr>
      <dsp:spPr>
        <a:xfrm>
          <a:off x="1943205" y="753673"/>
          <a:ext cx="799653" cy="799653"/>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Earth</a:t>
          </a:r>
        </a:p>
      </dsp:txBody>
      <dsp:txXfrm>
        <a:off x="2060311" y="870779"/>
        <a:ext cx="565441" cy="565441"/>
      </dsp:txXfrm>
    </dsp:sp>
    <dsp:sp modelId="{7233E878-B964-4543-BF63-73D2F4511ED8}">
      <dsp:nvSpPr>
        <dsp:cNvPr id="0" name=""/>
        <dsp:cNvSpPr/>
      </dsp:nvSpPr>
      <dsp:spPr>
        <a:xfrm rot="8529089">
          <a:off x="985860" y="1593113"/>
          <a:ext cx="1158659" cy="269883"/>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rot="10800000">
        <a:off x="1058309" y="1622251"/>
        <a:ext cx="1077694" cy="161929"/>
      </dsp:txXfrm>
    </dsp:sp>
    <dsp:sp modelId="{3783A9E5-B7AB-4944-A307-812DCC4EA491}">
      <dsp:nvSpPr>
        <dsp:cNvPr id="0" name=""/>
        <dsp:cNvSpPr/>
      </dsp:nvSpPr>
      <dsp:spPr>
        <a:xfrm>
          <a:off x="1572151" y="1895660"/>
          <a:ext cx="799653" cy="799653"/>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Metal</a:t>
          </a:r>
        </a:p>
      </dsp:txBody>
      <dsp:txXfrm>
        <a:off x="1689257" y="2012766"/>
        <a:ext cx="565441" cy="565441"/>
      </dsp:txXfrm>
    </dsp:sp>
    <dsp:sp modelId="{198DB473-FFAA-4B8B-BB95-98E7B86ACBFE}">
      <dsp:nvSpPr>
        <dsp:cNvPr id="0" name=""/>
        <dsp:cNvSpPr/>
      </dsp:nvSpPr>
      <dsp:spPr>
        <a:xfrm rot="21540000">
          <a:off x="792434" y="1048775"/>
          <a:ext cx="1158659" cy="267383"/>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rot="10800000">
        <a:off x="792440" y="1102952"/>
        <a:ext cx="1078444" cy="160429"/>
      </dsp:txXfrm>
    </dsp:sp>
    <dsp:sp modelId="{473AC63E-2F68-4310-96CB-401177C121C7}">
      <dsp:nvSpPr>
        <dsp:cNvPr id="0" name=""/>
        <dsp:cNvSpPr/>
      </dsp:nvSpPr>
      <dsp:spPr>
        <a:xfrm>
          <a:off x="371395" y="1895660"/>
          <a:ext cx="799653" cy="799653"/>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Water</a:t>
          </a:r>
        </a:p>
      </dsp:txBody>
      <dsp:txXfrm>
        <a:off x="488501" y="2012766"/>
        <a:ext cx="565441" cy="565441"/>
      </dsp:txXfrm>
    </dsp:sp>
    <dsp:sp modelId="{C5433391-8509-452C-8206-62666697E15F}">
      <dsp:nvSpPr>
        <dsp:cNvPr id="0" name=""/>
        <dsp:cNvSpPr/>
      </dsp:nvSpPr>
      <dsp:spPr>
        <a:xfrm rot="13019303">
          <a:off x="620990" y="1548854"/>
          <a:ext cx="1158659" cy="269883"/>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693808" y="1627187"/>
        <a:ext cx="1077694" cy="161929"/>
      </dsp:txXfrm>
    </dsp:sp>
    <dsp:sp modelId="{62E2848F-1EAE-4FBD-8251-528B72C4F63F}">
      <dsp:nvSpPr>
        <dsp:cNvPr id="0" name=""/>
        <dsp:cNvSpPr/>
      </dsp:nvSpPr>
      <dsp:spPr>
        <a:xfrm>
          <a:off x="340" y="753673"/>
          <a:ext cx="799653" cy="799653"/>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Wood</a:t>
          </a:r>
        </a:p>
      </dsp:txBody>
      <dsp:txXfrm>
        <a:off x="117446" y="870779"/>
        <a:ext cx="565441" cy="565441"/>
      </dsp:txXfrm>
    </dsp:sp>
    <dsp:sp modelId="{A9F65512-2F22-4EAC-85CA-2B8C85600CF1}">
      <dsp:nvSpPr>
        <dsp:cNvPr id="0" name=""/>
        <dsp:cNvSpPr/>
      </dsp:nvSpPr>
      <dsp:spPr>
        <a:xfrm rot="17338029">
          <a:off x="552353" y="1252585"/>
          <a:ext cx="1158659" cy="269883"/>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579678" y="1344847"/>
        <a:ext cx="1077694" cy="1619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BDB02-206E-4BBC-AECA-C4839CD3C6DC}">
      <dsp:nvSpPr>
        <dsp:cNvPr id="0" name=""/>
        <dsp:cNvSpPr/>
      </dsp:nvSpPr>
      <dsp:spPr>
        <a:xfrm rot="20013188">
          <a:off x="15928" y="0"/>
          <a:ext cx="1841763" cy="369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Greek 4-elements</a:t>
          </a:r>
        </a:p>
      </dsp:txBody>
      <dsp:txXfrm>
        <a:off x="26745" y="10817"/>
        <a:ext cx="1820129" cy="347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996984" y="115604"/>
          <a:ext cx="820399" cy="82039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Fire</a:t>
          </a:r>
        </a:p>
      </dsp:txBody>
      <dsp:txXfrm>
        <a:off x="1117129" y="235749"/>
        <a:ext cx="580109" cy="580109"/>
      </dsp:txXfrm>
    </dsp:sp>
    <dsp:sp modelId="{595A3E89-8936-4732-806F-F07C1331C117}">
      <dsp:nvSpPr>
        <dsp:cNvPr id="0" name=""/>
        <dsp:cNvSpPr/>
      </dsp:nvSpPr>
      <dsp:spPr>
        <a:xfrm rot="2160000">
          <a:off x="1735404" y="735623"/>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743336" y="766588"/>
        <a:ext cx="328415" cy="166130"/>
      </dsp:txXfrm>
    </dsp:sp>
    <dsp:sp modelId="{911FC16B-E345-4822-9635-B9DF7F6BB497}">
      <dsp:nvSpPr>
        <dsp:cNvPr id="0" name=""/>
        <dsp:cNvSpPr/>
      </dsp:nvSpPr>
      <dsp:spPr>
        <a:xfrm>
          <a:off x="1993619" y="839702"/>
          <a:ext cx="820399" cy="820399"/>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Earth</a:t>
          </a:r>
        </a:p>
      </dsp:txBody>
      <dsp:txXfrm>
        <a:off x="2113764" y="959847"/>
        <a:ext cx="580109" cy="580109"/>
      </dsp:txXfrm>
    </dsp:sp>
    <dsp:sp modelId="{7233E878-B964-4543-BF63-73D2F4511ED8}">
      <dsp:nvSpPr>
        <dsp:cNvPr id="0" name=""/>
        <dsp:cNvSpPr/>
      </dsp:nvSpPr>
      <dsp:spPr>
        <a:xfrm rot="6480000">
          <a:off x="2019805" y="1721873"/>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rot="10800000">
        <a:off x="2074172" y="1737750"/>
        <a:ext cx="328415" cy="166130"/>
      </dsp:txXfrm>
    </dsp:sp>
    <dsp:sp modelId="{3783A9E5-B7AB-4944-A307-812DCC4EA491}">
      <dsp:nvSpPr>
        <dsp:cNvPr id="0" name=""/>
        <dsp:cNvSpPr/>
      </dsp:nvSpPr>
      <dsp:spPr>
        <a:xfrm>
          <a:off x="1612938" y="2011316"/>
          <a:ext cx="820399" cy="820399"/>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Metal</a:t>
          </a:r>
        </a:p>
      </dsp:txBody>
      <dsp:txXfrm>
        <a:off x="1733083" y="2131461"/>
        <a:ext cx="580109" cy="580109"/>
      </dsp:txXfrm>
    </dsp:sp>
    <dsp:sp modelId="{198DB473-FFAA-4B8B-BB95-98E7B86ACBFE}">
      <dsp:nvSpPr>
        <dsp:cNvPr id="0" name=""/>
        <dsp:cNvSpPr/>
      </dsp:nvSpPr>
      <dsp:spPr>
        <a:xfrm rot="10800000">
          <a:off x="1207617" y="2283074"/>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290682" y="2338451"/>
        <a:ext cx="328415" cy="166130"/>
      </dsp:txXfrm>
    </dsp:sp>
    <dsp:sp modelId="{473AC63E-2F68-4310-96CB-401177C121C7}">
      <dsp:nvSpPr>
        <dsp:cNvPr id="0" name=""/>
        <dsp:cNvSpPr/>
      </dsp:nvSpPr>
      <dsp:spPr>
        <a:xfrm>
          <a:off x="381030" y="2011316"/>
          <a:ext cx="820399" cy="820399"/>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Water</a:t>
          </a:r>
        </a:p>
      </dsp:txBody>
      <dsp:txXfrm>
        <a:off x="501175" y="2131461"/>
        <a:ext cx="580109" cy="580109"/>
      </dsp:txXfrm>
    </dsp:sp>
    <dsp:sp modelId="{C5433391-8509-452C-8206-62666697E15F}">
      <dsp:nvSpPr>
        <dsp:cNvPr id="0" name=""/>
        <dsp:cNvSpPr/>
      </dsp:nvSpPr>
      <dsp:spPr>
        <a:xfrm rot="15120000">
          <a:off x="397057" y="1692978"/>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451424" y="1787855"/>
        <a:ext cx="328415" cy="166130"/>
      </dsp:txXfrm>
    </dsp:sp>
    <dsp:sp modelId="{62E2848F-1EAE-4FBD-8251-528B72C4F63F}">
      <dsp:nvSpPr>
        <dsp:cNvPr id="0" name=""/>
        <dsp:cNvSpPr/>
      </dsp:nvSpPr>
      <dsp:spPr>
        <a:xfrm>
          <a:off x="349" y="839702"/>
          <a:ext cx="820399" cy="820399"/>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Wood</a:t>
          </a:r>
        </a:p>
      </dsp:txBody>
      <dsp:txXfrm>
        <a:off x="120494" y="959847"/>
        <a:ext cx="580109" cy="580109"/>
      </dsp:txXfrm>
    </dsp:sp>
    <dsp:sp modelId="{A9F65512-2F22-4EAC-85CA-2B8C85600CF1}">
      <dsp:nvSpPr>
        <dsp:cNvPr id="0" name=""/>
        <dsp:cNvSpPr/>
      </dsp:nvSpPr>
      <dsp:spPr>
        <a:xfrm rot="19440000">
          <a:off x="698133" y="732721"/>
          <a:ext cx="411480"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706065" y="812510"/>
        <a:ext cx="328415" cy="1661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2848F-1EAE-4FBD-8251-528B72C4F63F}">
      <dsp:nvSpPr>
        <dsp:cNvPr id="0" name=""/>
        <dsp:cNvSpPr/>
      </dsp:nvSpPr>
      <dsp:spPr>
        <a:xfrm>
          <a:off x="0" y="66475"/>
          <a:ext cx="2814369" cy="2814369"/>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930" tIns="74930" rIns="74930" bIns="74930" numCol="1" spcCol="1270" anchor="ctr" anchorCtr="0">
          <a:noAutofit/>
        </a:bodyPr>
        <a:lstStyle/>
        <a:p>
          <a:pPr marL="0" lvl="0" indent="0" algn="ctr" defTabSz="2622550">
            <a:lnSpc>
              <a:spcPct val="90000"/>
            </a:lnSpc>
            <a:spcBef>
              <a:spcPct val="0"/>
            </a:spcBef>
            <a:spcAft>
              <a:spcPct val="35000"/>
            </a:spcAft>
            <a:buNone/>
          </a:pPr>
          <a:r>
            <a:rPr lang="en-US" sz="5900" kern="1200" dirty="0"/>
            <a:t>Wood</a:t>
          </a:r>
        </a:p>
      </dsp:txBody>
      <dsp:txXfrm>
        <a:off x="412155" y="478630"/>
        <a:ext cx="1990059" cy="19900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0" y="66475"/>
          <a:ext cx="2814369" cy="281436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Fire</a:t>
          </a:r>
        </a:p>
      </dsp:txBody>
      <dsp:txXfrm>
        <a:off x="412155" y="478630"/>
        <a:ext cx="1990059" cy="19900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1FC16B-E345-4822-9635-B9DF7F6BB497}">
      <dsp:nvSpPr>
        <dsp:cNvPr id="0" name=""/>
        <dsp:cNvSpPr/>
      </dsp:nvSpPr>
      <dsp:spPr>
        <a:xfrm>
          <a:off x="0" y="66475"/>
          <a:ext cx="2814369" cy="2814369"/>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Earth</a:t>
          </a:r>
        </a:p>
      </dsp:txBody>
      <dsp:txXfrm>
        <a:off x="412155" y="478630"/>
        <a:ext cx="1990059" cy="19900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3A9E5-B7AB-4944-A307-812DCC4EA491}">
      <dsp:nvSpPr>
        <dsp:cNvPr id="0" name=""/>
        <dsp:cNvSpPr/>
      </dsp:nvSpPr>
      <dsp:spPr>
        <a:xfrm>
          <a:off x="0" y="66475"/>
          <a:ext cx="2814369" cy="2814369"/>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2667000">
            <a:lnSpc>
              <a:spcPct val="90000"/>
            </a:lnSpc>
            <a:spcBef>
              <a:spcPct val="0"/>
            </a:spcBef>
            <a:spcAft>
              <a:spcPct val="35000"/>
            </a:spcAft>
            <a:buNone/>
          </a:pPr>
          <a:r>
            <a:rPr lang="en-US" sz="6000" kern="1200" dirty="0">
              <a:solidFill>
                <a:schemeClr val="tx1"/>
              </a:solidFill>
            </a:rPr>
            <a:t>Metal</a:t>
          </a:r>
        </a:p>
      </dsp:txBody>
      <dsp:txXfrm>
        <a:off x="412155" y="478630"/>
        <a:ext cx="1990059" cy="19900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AC63E-2F68-4310-96CB-401177C121C7}">
      <dsp:nvSpPr>
        <dsp:cNvPr id="0" name=""/>
        <dsp:cNvSpPr/>
      </dsp:nvSpPr>
      <dsp:spPr>
        <a:xfrm>
          <a:off x="0" y="66475"/>
          <a:ext cx="2814369" cy="2814369"/>
        </a:xfrm>
        <a:prstGeom prst="ellipse">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2578100">
            <a:lnSpc>
              <a:spcPct val="90000"/>
            </a:lnSpc>
            <a:spcBef>
              <a:spcPct val="0"/>
            </a:spcBef>
            <a:spcAft>
              <a:spcPct val="35000"/>
            </a:spcAft>
            <a:buNone/>
          </a:pPr>
          <a:r>
            <a:rPr lang="en-US" sz="5800" kern="1200" dirty="0"/>
            <a:t>Water</a:t>
          </a:r>
        </a:p>
      </dsp:txBody>
      <dsp:txXfrm>
        <a:off x="412155" y="478630"/>
        <a:ext cx="1990059" cy="19900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DEF95-078E-4A67-85EB-43596ECB7E97}">
      <dsp:nvSpPr>
        <dsp:cNvPr id="0" name=""/>
        <dsp:cNvSpPr/>
      </dsp:nvSpPr>
      <dsp:spPr>
        <a:xfrm>
          <a:off x="996984" y="115604"/>
          <a:ext cx="820399" cy="82039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Fire</a:t>
          </a:r>
        </a:p>
      </dsp:txBody>
      <dsp:txXfrm>
        <a:off x="1117129" y="235749"/>
        <a:ext cx="580109" cy="580109"/>
      </dsp:txXfrm>
    </dsp:sp>
    <dsp:sp modelId="{595A3E89-8936-4732-806F-F07C1331C117}">
      <dsp:nvSpPr>
        <dsp:cNvPr id="0" name=""/>
        <dsp:cNvSpPr/>
      </dsp:nvSpPr>
      <dsp:spPr>
        <a:xfrm rot="2160000">
          <a:off x="1791458" y="745782"/>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797706" y="781930"/>
        <a:ext cx="152669" cy="166130"/>
      </dsp:txXfrm>
    </dsp:sp>
    <dsp:sp modelId="{911FC16B-E345-4822-9635-B9DF7F6BB497}">
      <dsp:nvSpPr>
        <dsp:cNvPr id="0" name=""/>
        <dsp:cNvSpPr/>
      </dsp:nvSpPr>
      <dsp:spPr>
        <a:xfrm>
          <a:off x="1993619" y="839702"/>
          <a:ext cx="820399" cy="820399"/>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Earth</a:t>
          </a:r>
        </a:p>
      </dsp:txBody>
      <dsp:txXfrm>
        <a:off x="2113764" y="959847"/>
        <a:ext cx="580109" cy="580109"/>
      </dsp:txXfrm>
    </dsp:sp>
    <dsp:sp modelId="{7233E878-B964-4543-BF63-73D2F4511ED8}">
      <dsp:nvSpPr>
        <dsp:cNvPr id="0" name=""/>
        <dsp:cNvSpPr/>
      </dsp:nvSpPr>
      <dsp:spPr>
        <a:xfrm rot="6480000">
          <a:off x="2106336" y="1691396"/>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rot="10800000">
        <a:off x="2149160" y="1715659"/>
        <a:ext cx="152669" cy="166130"/>
      </dsp:txXfrm>
    </dsp:sp>
    <dsp:sp modelId="{3783A9E5-B7AB-4944-A307-812DCC4EA491}">
      <dsp:nvSpPr>
        <dsp:cNvPr id="0" name=""/>
        <dsp:cNvSpPr/>
      </dsp:nvSpPr>
      <dsp:spPr>
        <a:xfrm>
          <a:off x="1612938" y="2011316"/>
          <a:ext cx="820399" cy="820399"/>
        </a:xfrm>
        <a:prstGeom prst="ellipse">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Metal</a:t>
          </a:r>
        </a:p>
      </dsp:txBody>
      <dsp:txXfrm>
        <a:off x="1733083" y="2131461"/>
        <a:ext cx="580109" cy="580109"/>
      </dsp:txXfrm>
    </dsp:sp>
    <dsp:sp modelId="{198DB473-FFAA-4B8B-BB95-98E7B86ACBFE}">
      <dsp:nvSpPr>
        <dsp:cNvPr id="0" name=""/>
        <dsp:cNvSpPr/>
      </dsp:nvSpPr>
      <dsp:spPr>
        <a:xfrm rot="10800000">
          <a:off x="1304307" y="2283074"/>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369737" y="2338451"/>
        <a:ext cx="152669" cy="166130"/>
      </dsp:txXfrm>
    </dsp:sp>
    <dsp:sp modelId="{473AC63E-2F68-4310-96CB-401177C121C7}">
      <dsp:nvSpPr>
        <dsp:cNvPr id="0" name=""/>
        <dsp:cNvSpPr/>
      </dsp:nvSpPr>
      <dsp:spPr>
        <a:xfrm>
          <a:off x="381030" y="2011316"/>
          <a:ext cx="820399" cy="820399"/>
        </a:xfrm>
        <a:prstGeom prst="ellipse">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Water</a:t>
          </a:r>
        </a:p>
      </dsp:txBody>
      <dsp:txXfrm>
        <a:off x="501175" y="2131461"/>
        <a:ext cx="580109" cy="580109"/>
      </dsp:txXfrm>
    </dsp:sp>
    <dsp:sp modelId="{C5433391-8509-452C-8206-62666697E15F}">
      <dsp:nvSpPr>
        <dsp:cNvPr id="0" name=""/>
        <dsp:cNvSpPr/>
      </dsp:nvSpPr>
      <dsp:spPr>
        <a:xfrm rot="15120000">
          <a:off x="493747" y="1703137"/>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536571" y="1789628"/>
        <a:ext cx="152669" cy="166130"/>
      </dsp:txXfrm>
    </dsp:sp>
    <dsp:sp modelId="{62E2848F-1EAE-4FBD-8251-528B72C4F63F}">
      <dsp:nvSpPr>
        <dsp:cNvPr id="0" name=""/>
        <dsp:cNvSpPr/>
      </dsp:nvSpPr>
      <dsp:spPr>
        <a:xfrm>
          <a:off x="349" y="839702"/>
          <a:ext cx="820399" cy="820399"/>
        </a:xfrm>
        <a:prstGeom prst="ellipse">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Wood</a:t>
          </a:r>
        </a:p>
      </dsp:txBody>
      <dsp:txXfrm>
        <a:off x="120494" y="959847"/>
        <a:ext cx="580109" cy="580109"/>
      </dsp:txXfrm>
    </dsp:sp>
    <dsp:sp modelId="{A9F65512-2F22-4EAC-85CA-2B8C85600CF1}">
      <dsp:nvSpPr>
        <dsp:cNvPr id="0" name=""/>
        <dsp:cNvSpPr/>
      </dsp:nvSpPr>
      <dsp:spPr>
        <a:xfrm rot="19440000">
          <a:off x="794823" y="753038"/>
          <a:ext cx="218099" cy="276884"/>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801071" y="827644"/>
        <a:ext cx="152669" cy="16613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D39326-C303-4404-A152-B7BDD4DFEDBC}" type="datetimeFigureOut">
              <a:rPr lang="en-US" smtClean="0"/>
              <a:t>2/28/2017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E9952A-BD94-49CA-9EA0-97BEEE114F8B}" type="slidenum">
              <a:rPr lang="en-US" smtClean="0"/>
              <a:t>‹#›</a:t>
            </a:fld>
            <a:endParaRPr lang="en-US"/>
          </a:p>
        </p:txBody>
      </p:sp>
    </p:spTree>
    <p:extLst>
      <p:ext uri="{BB962C8B-B14F-4D97-AF65-F5344CB8AC3E}">
        <p14:creationId xmlns:p14="http://schemas.microsoft.com/office/powerpoint/2010/main" val="883855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conclusion of class 1, section 1: Universal energy and yin-yang</a:t>
            </a:r>
          </a:p>
        </p:txBody>
      </p:sp>
      <p:sp>
        <p:nvSpPr>
          <p:cNvPr id="4" name="Slide Number Placeholder 3"/>
          <p:cNvSpPr>
            <a:spLocks noGrp="1"/>
          </p:cNvSpPr>
          <p:nvPr>
            <p:ph type="sldNum" sz="quarter" idx="10"/>
          </p:nvPr>
        </p:nvSpPr>
        <p:spPr/>
        <p:txBody>
          <a:bodyPr/>
          <a:lstStyle/>
          <a:p>
            <a:fld id="{6CE9952A-BD94-49CA-9EA0-97BEEE114F8B}" type="slidenum">
              <a:rPr lang="en-US" smtClean="0"/>
              <a:t>22</a:t>
            </a:fld>
            <a:endParaRPr lang="en-US"/>
          </a:p>
        </p:txBody>
      </p:sp>
    </p:spTree>
    <p:extLst>
      <p:ext uri="{BB962C8B-B14F-4D97-AF65-F5344CB8AC3E}">
        <p14:creationId xmlns:p14="http://schemas.microsoft.com/office/powerpoint/2010/main" val="448641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50" dirty="0">
                <a:effectLst/>
                <a:latin typeface="Calibri" panose="020F0502020204030204" pitchFamily="34" charset="0"/>
                <a:ea typeface="Calibri" panose="020F0502020204030204" pitchFamily="34" charset="0"/>
                <a:cs typeface="Times New Roman" panose="02020603050405020304" pitchFamily="18" charset="0"/>
              </a:rPr>
              <a:t>Spring is windy because of the differences in air pressure between cold and hot air masses, created from waxing yang and waning yin. The body becomes charged with new energy and this energy seeks to burst out in unpredictable ways.</a:t>
            </a:r>
            <a:endParaRPr lang="en-US" dirty="0"/>
          </a:p>
        </p:txBody>
      </p:sp>
      <p:sp>
        <p:nvSpPr>
          <p:cNvPr id="4" name="Slide Number Placeholder 3"/>
          <p:cNvSpPr>
            <a:spLocks noGrp="1"/>
          </p:cNvSpPr>
          <p:nvPr>
            <p:ph type="sldNum" sz="quarter" idx="10"/>
          </p:nvPr>
        </p:nvSpPr>
        <p:spPr/>
        <p:txBody>
          <a:bodyPr/>
          <a:lstStyle/>
          <a:p>
            <a:fld id="{6CE9952A-BD94-49CA-9EA0-97BEEE114F8B}" type="slidenum">
              <a:rPr lang="en-US" smtClean="0"/>
              <a:t>34</a:t>
            </a:fld>
            <a:endParaRPr lang="en-US"/>
          </a:p>
        </p:txBody>
      </p:sp>
    </p:spTree>
    <p:extLst>
      <p:ext uri="{BB962C8B-B14F-4D97-AF65-F5344CB8AC3E}">
        <p14:creationId xmlns:p14="http://schemas.microsoft.com/office/powerpoint/2010/main" val="3047266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50" dirty="0">
                <a:effectLst/>
                <a:latin typeface="Calibri" panose="020F0502020204030204" pitchFamily="34" charset="0"/>
                <a:ea typeface="Calibri" panose="020F0502020204030204" pitchFamily="34" charset="0"/>
                <a:cs typeface="Times New Roman" panose="02020603050405020304" pitchFamily="18" charset="0"/>
              </a:rPr>
              <a:t>Spring is windy because of the differences in air pressure between cold and hot air masses, created from waxing yang and waning yin. The body becomes charged with new energy and this energy seeks to burst out in unpredictable ways.</a:t>
            </a:r>
            <a:endParaRPr lang="en-US" dirty="0"/>
          </a:p>
        </p:txBody>
      </p:sp>
      <p:sp>
        <p:nvSpPr>
          <p:cNvPr id="4" name="Slide Number Placeholder 3"/>
          <p:cNvSpPr>
            <a:spLocks noGrp="1"/>
          </p:cNvSpPr>
          <p:nvPr>
            <p:ph type="sldNum" sz="quarter" idx="10"/>
          </p:nvPr>
        </p:nvSpPr>
        <p:spPr/>
        <p:txBody>
          <a:bodyPr/>
          <a:lstStyle/>
          <a:p>
            <a:fld id="{6CE9952A-BD94-49CA-9EA0-97BEEE114F8B}" type="slidenum">
              <a:rPr lang="en-US" smtClean="0"/>
              <a:t>35</a:t>
            </a:fld>
            <a:endParaRPr lang="en-US"/>
          </a:p>
        </p:txBody>
      </p:sp>
    </p:spTree>
    <p:extLst>
      <p:ext uri="{BB962C8B-B14F-4D97-AF65-F5344CB8AC3E}">
        <p14:creationId xmlns:p14="http://schemas.microsoft.com/office/powerpoint/2010/main" val="3683669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50" dirty="0">
                <a:effectLst/>
                <a:latin typeface="Calibri" panose="020F0502020204030204" pitchFamily="34" charset="0"/>
                <a:ea typeface="Calibri" panose="020F0502020204030204" pitchFamily="34" charset="0"/>
                <a:cs typeface="Times New Roman" panose="02020603050405020304" pitchFamily="18" charset="0"/>
              </a:rPr>
              <a:t>Spring is windy because of the differences in air pressure between cold and hot air masses, created from waxing yang and waning yin. The body becomes charged with new energy and this energy seeks to burst out in unpredictable ways.</a:t>
            </a:r>
            <a:endParaRPr lang="en-US" dirty="0"/>
          </a:p>
        </p:txBody>
      </p:sp>
      <p:sp>
        <p:nvSpPr>
          <p:cNvPr id="4" name="Slide Number Placeholder 3"/>
          <p:cNvSpPr>
            <a:spLocks noGrp="1"/>
          </p:cNvSpPr>
          <p:nvPr>
            <p:ph type="sldNum" sz="quarter" idx="10"/>
          </p:nvPr>
        </p:nvSpPr>
        <p:spPr/>
        <p:txBody>
          <a:bodyPr/>
          <a:lstStyle/>
          <a:p>
            <a:fld id="{6CE9952A-BD94-49CA-9EA0-97BEEE114F8B}" type="slidenum">
              <a:rPr lang="en-US" smtClean="0"/>
              <a:t>36</a:t>
            </a:fld>
            <a:endParaRPr lang="en-US"/>
          </a:p>
        </p:txBody>
      </p:sp>
    </p:spTree>
    <p:extLst>
      <p:ext uri="{BB962C8B-B14F-4D97-AF65-F5344CB8AC3E}">
        <p14:creationId xmlns:p14="http://schemas.microsoft.com/office/powerpoint/2010/main" val="2343731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50" dirty="0">
                <a:effectLst/>
                <a:latin typeface="Calibri" panose="020F0502020204030204" pitchFamily="34" charset="0"/>
                <a:ea typeface="Calibri" panose="020F0502020204030204" pitchFamily="34" charset="0"/>
                <a:cs typeface="Times New Roman" panose="02020603050405020304" pitchFamily="18" charset="0"/>
              </a:rPr>
              <a:t>Spring is windy because of the differences in air pressure between cold and hot air masses, created from waxing yang and waning yin. The body becomes charged with new energy and this energy seeks to burst out in unpredictable ways.</a:t>
            </a:r>
            <a:endParaRPr lang="en-US" dirty="0"/>
          </a:p>
        </p:txBody>
      </p:sp>
      <p:sp>
        <p:nvSpPr>
          <p:cNvPr id="4" name="Slide Number Placeholder 3"/>
          <p:cNvSpPr>
            <a:spLocks noGrp="1"/>
          </p:cNvSpPr>
          <p:nvPr>
            <p:ph type="sldNum" sz="quarter" idx="10"/>
          </p:nvPr>
        </p:nvSpPr>
        <p:spPr/>
        <p:txBody>
          <a:bodyPr/>
          <a:lstStyle/>
          <a:p>
            <a:fld id="{6CE9952A-BD94-49CA-9EA0-97BEEE114F8B}" type="slidenum">
              <a:rPr lang="en-US" smtClean="0"/>
              <a:t>37</a:t>
            </a:fld>
            <a:endParaRPr lang="en-US"/>
          </a:p>
        </p:txBody>
      </p:sp>
    </p:spTree>
    <p:extLst>
      <p:ext uri="{BB962C8B-B14F-4D97-AF65-F5344CB8AC3E}">
        <p14:creationId xmlns:p14="http://schemas.microsoft.com/office/powerpoint/2010/main" val="2858181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50" dirty="0">
                <a:effectLst/>
                <a:latin typeface="Calibri" panose="020F0502020204030204" pitchFamily="34" charset="0"/>
                <a:ea typeface="Calibri" panose="020F0502020204030204" pitchFamily="34" charset="0"/>
                <a:cs typeface="Times New Roman" panose="02020603050405020304" pitchFamily="18" charset="0"/>
              </a:rPr>
              <a:t>Spring is windy because of the differences in air pressure between cold and hot air masses, created from waxing yang and waning yin. The body becomes charged with new energy and this energy seeks to burst out in unpredictable ways.</a:t>
            </a:r>
            <a:endParaRPr lang="en-US" dirty="0"/>
          </a:p>
        </p:txBody>
      </p:sp>
      <p:sp>
        <p:nvSpPr>
          <p:cNvPr id="4" name="Slide Number Placeholder 3"/>
          <p:cNvSpPr>
            <a:spLocks noGrp="1"/>
          </p:cNvSpPr>
          <p:nvPr>
            <p:ph type="sldNum" sz="quarter" idx="10"/>
          </p:nvPr>
        </p:nvSpPr>
        <p:spPr/>
        <p:txBody>
          <a:bodyPr/>
          <a:lstStyle/>
          <a:p>
            <a:fld id="{6CE9952A-BD94-49CA-9EA0-97BEEE114F8B}" type="slidenum">
              <a:rPr lang="en-US" smtClean="0"/>
              <a:t>38</a:t>
            </a:fld>
            <a:endParaRPr lang="en-US"/>
          </a:p>
        </p:txBody>
      </p:sp>
    </p:spTree>
    <p:extLst>
      <p:ext uri="{BB962C8B-B14F-4D97-AF65-F5344CB8AC3E}">
        <p14:creationId xmlns:p14="http://schemas.microsoft.com/office/powerpoint/2010/main" val="1318553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3D2864-E2D7-4FA9-92F3-0C73B83D9C14}"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2103971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3D2864-E2D7-4FA9-92F3-0C73B83D9C14}"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3995942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3D2864-E2D7-4FA9-92F3-0C73B83D9C14}"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2241468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 y="0"/>
            <a:ext cx="12191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ctrTitle"/>
          </p:nvPr>
        </p:nvSpPr>
        <p:spPr>
          <a:xfrm>
            <a:off x="914400" y="3355848"/>
            <a:ext cx="107696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E0FCBE96-C9F9-4E0C-9E07-ECEBB1F1F51E}"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E8E86-2BF0-4D18-9256-859076B3DB05}" type="slidenum">
              <a:rPr lang="en-US" smtClean="0"/>
              <a:pPr/>
              <a:t>‹#›</a:t>
            </a:fld>
            <a:endParaRPr lang="en-US"/>
          </a:p>
        </p:txBody>
      </p:sp>
      <p:sp>
        <p:nvSpPr>
          <p:cNvPr id="10" name="Rectangle 9"/>
          <p:cNvSpPr/>
          <p:nvPr/>
        </p:nvSpPr>
        <p:spPr bwMode="invGray">
          <a:xfrm>
            <a:off x="0" y="5128334"/>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extLst>
      <p:ext uri="{BB962C8B-B14F-4D97-AF65-F5344CB8AC3E}">
        <p14:creationId xmlns:p14="http://schemas.microsoft.com/office/powerpoint/2010/main" val="28456810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0FCBE96-C9F9-4E0C-9E07-ECEBB1F1F51E}"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E8E86-2BF0-4D18-9256-859076B3DB05}" type="slidenum">
              <a:rPr lang="en-US" smtClean="0"/>
              <a:pPr/>
              <a:t>‹#›</a:t>
            </a:fld>
            <a:endParaRPr lang="en-US"/>
          </a:p>
        </p:txBody>
      </p:sp>
      <p:pic>
        <p:nvPicPr>
          <p:cNvPr id="7" name="Picture 6" descr="yinyang and 5 favicon.png"/>
          <p:cNvPicPr>
            <a:picLocks noChangeAspect="1"/>
          </p:cNvPicPr>
          <p:nvPr userDrawn="1"/>
        </p:nvPicPr>
        <p:blipFill>
          <a:blip r:embed="rId2" cstate="print"/>
          <a:stretch>
            <a:fillRect/>
          </a:stretch>
        </p:blipFill>
        <p:spPr>
          <a:xfrm>
            <a:off x="10972801" y="5638801"/>
            <a:ext cx="592697" cy="444523"/>
          </a:xfrm>
          <a:prstGeom prst="rect">
            <a:avLst/>
          </a:prstGeom>
        </p:spPr>
      </p:pic>
    </p:spTree>
    <p:extLst>
      <p:ext uri="{BB962C8B-B14F-4D97-AF65-F5344CB8AC3E}">
        <p14:creationId xmlns:p14="http://schemas.microsoft.com/office/powerpoint/2010/main" val="98906176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999744" y="118872"/>
            <a:ext cx="10684256"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987552" y="1828800"/>
            <a:ext cx="10696448"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0FCBE96-C9F9-4E0C-9E07-ECEBB1F1F51E}"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E8E86-2BF0-4D18-9256-859076B3DB05}" type="slidenum">
              <a:rPr lang="en-US" smtClean="0"/>
              <a:pPr/>
              <a:t>‹#›</a:t>
            </a:fld>
            <a:endParaRPr lang="en-US"/>
          </a:p>
        </p:txBody>
      </p:sp>
      <p:pic>
        <p:nvPicPr>
          <p:cNvPr id="10" name="Picture 9" descr="yinyang and 5 favicon.png"/>
          <p:cNvPicPr>
            <a:picLocks noChangeAspect="1"/>
          </p:cNvPicPr>
          <p:nvPr userDrawn="1"/>
        </p:nvPicPr>
        <p:blipFill>
          <a:blip r:embed="rId2" cstate="print"/>
          <a:stretch>
            <a:fillRect/>
          </a:stretch>
        </p:blipFill>
        <p:spPr>
          <a:xfrm>
            <a:off x="10972801" y="5867401"/>
            <a:ext cx="592697" cy="444523"/>
          </a:xfrm>
          <a:prstGeom prst="rect">
            <a:avLst/>
          </a:prstGeom>
        </p:spPr>
      </p:pic>
    </p:spTree>
    <p:extLst>
      <p:ext uri="{BB962C8B-B14F-4D97-AF65-F5344CB8AC3E}">
        <p14:creationId xmlns:p14="http://schemas.microsoft.com/office/powerpoint/2010/main" val="25628659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1773936"/>
            <a:ext cx="53848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0FCBE96-C9F9-4E0C-9E07-ECEBB1F1F51E}" type="datetimeFigureOut">
              <a:rPr lang="en-US" smtClean="0"/>
              <a:pPr/>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8E8E86-2BF0-4D18-9256-859076B3DB05}" type="slidenum">
              <a:rPr lang="en-US" smtClean="0"/>
              <a:pPr/>
              <a:t>‹#›</a:t>
            </a:fld>
            <a:endParaRPr lang="en-US"/>
          </a:p>
        </p:txBody>
      </p:sp>
      <p:pic>
        <p:nvPicPr>
          <p:cNvPr id="8" name="Picture 7" descr="yinyang and 5 favicon.png"/>
          <p:cNvPicPr>
            <a:picLocks noChangeAspect="1"/>
          </p:cNvPicPr>
          <p:nvPr userDrawn="1"/>
        </p:nvPicPr>
        <p:blipFill>
          <a:blip r:embed="rId2" cstate="print"/>
          <a:stretch>
            <a:fillRect/>
          </a:stretch>
        </p:blipFill>
        <p:spPr>
          <a:xfrm>
            <a:off x="10972801" y="5867401"/>
            <a:ext cx="592697" cy="444523"/>
          </a:xfrm>
          <a:prstGeom prst="rect">
            <a:avLst/>
          </a:prstGeom>
        </p:spPr>
      </p:pic>
    </p:spTree>
    <p:extLst>
      <p:ext uri="{BB962C8B-B14F-4D97-AF65-F5344CB8AC3E}">
        <p14:creationId xmlns:p14="http://schemas.microsoft.com/office/powerpoint/2010/main" val="64019104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1698988"/>
            <a:ext cx="5386917"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6193368" y="1698988"/>
            <a:ext cx="5389033"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FCBE96-C9F9-4E0C-9E07-ECEBB1F1F51E}" type="datetimeFigureOut">
              <a:rPr lang="en-US" smtClean="0"/>
              <a:pPr/>
              <a:t>2/28/2017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8E8E86-2BF0-4D18-9256-859076B3DB05}" type="slidenum">
              <a:rPr lang="en-US" smtClean="0"/>
              <a:pPr/>
              <a:t>‹#›</a:t>
            </a:fld>
            <a:endParaRPr lang="en-US"/>
          </a:p>
        </p:txBody>
      </p:sp>
    </p:spTree>
    <p:extLst>
      <p:ext uri="{BB962C8B-B14F-4D97-AF65-F5344CB8AC3E}">
        <p14:creationId xmlns:p14="http://schemas.microsoft.com/office/powerpoint/2010/main" val="146738198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0FCBE96-C9F9-4E0C-9E07-ECEBB1F1F51E}" type="datetimeFigureOut">
              <a:rPr lang="en-US" smtClean="0"/>
              <a:pPr/>
              <a:t>2/28/2017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8E8E86-2BF0-4D18-9256-859076B3DB05}" type="slidenum">
              <a:rPr lang="en-US" smtClean="0"/>
              <a:pPr/>
              <a:t>‹#›</a:t>
            </a:fld>
            <a:endParaRPr lang="en-US"/>
          </a:p>
        </p:txBody>
      </p:sp>
    </p:spTree>
    <p:extLst>
      <p:ext uri="{BB962C8B-B14F-4D97-AF65-F5344CB8AC3E}">
        <p14:creationId xmlns:p14="http://schemas.microsoft.com/office/powerpoint/2010/main" val="286672374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FCBE96-C9F9-4E0C-9E07-ECEBB1F1F51E}" type="datetimeFigureOut">
              <a:rPr lang="en-US" smtClean="0"/>
              <a:pPr/>
              <a:t>2/28/2017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8E8E86-2BF0-4D18-9256-859076B3DB05}" type="slidenum">
              <a:rPr lang="en-US" smtClean="0"/>
              <a:pPr/>
              <a:t>‹#›</a:t>
            </a:fld>
            <a:endParaRPr lang="en-US"/>
          </a:p>
        </p:txBody>
      </p:sp>
    </p:spTree>
    <p:extLst>
      <p:ext uri="{BB962C8B-B14F-4D97-AF65-F5344CB8AC3E}">
        <p14:creationId xmlns:p14="http://schemas.microsoft.com/office/powerpoint/2010/main" val="400265503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784" y="152400"/>
            <a:ext cx="3364992"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4025837" y="1743134"/>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223784" y="1730018"/>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0FCBE96-C9F9-4E0C-9E07-ECEBB1F1F51E}" type="datetimeFigureOut">
              <a:rPr lang="en-US" smtClean="0"/>
              <a:pPr/>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8E8E86-2BF0-4D18-9256-859076B3DB05}" type="slidenum">
              <a:rPr lang="en-US" smtClean="0"/>
              <a:pPr/>
              <a:t>‹#›</a:t>
            </a:fld>
            <a:endParaRPr lang="en-US"/>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extLst>
      <p:ext uri="{BB962C8B-B14F-4D97-AF65-F5344CB8AC3E}">
        <p14:creationId xmlns:p14="http://schemas.microsoft.com/office/powerpoint/2010/main" val="233229260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3D2864-E2D7-4FA9-92F3-0C73B83D9C14}"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27318724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5448"/>
            <a:ext cx="3366867"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3871741" y="1484808"/>
            <a:ext cx="8329863"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219456" y="1728216"/>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219456" y="1170432"/>
            <a:ext cx="3364992" cy="201168"/>
          </a:xfrm>
        </p:spPr>
        <p:txBody>
          <a:bodyPr/>
          <a:lstStyle/>
          <a:p>
            <a:fld id="{E0FCBE96-C9F9-4E0C-9E07-ECEBB1F1F51E}" type="datetimeFigureOut">
              <a:rPr lang="en-US" smtClean="0"/>
              <a:pPr/>
              <a:t>2/28/2017</a:t>
            </a:fld>
            <a:endParaRPr lang="en-US"/>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Footer Placeholder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11119104" y="1170432"/>
            <a:ext cx="978485" cy="201168"/>
          </a:xfrm>
        </p:spPr>
        <p:txBody>
          <a:bodyPr/>
          <a:lstStyle/>
          <a:p>
            <a:fld id="{1A8E8E86-2BF0-4D18-9256-859076B3DB05}" type="slidenum">
              <a:rPr lang="en-US" smtClean="0"/>
              <a:pPr/>
              <a:t>‹#›</a:t>
            </a:fld>
            <a:endParaRPr lang="en-US"/>
          </a:p>
        </p:txBody>
      </p:sp>
    </p:spTree>
    <p:extLst>
      <p:ext uri="{BB962C8B-B14F-4D97-AF65-F5344CB8AC3E}">
        <p14:creationId xmlns:p14="http://schemas.microsoft.com/office/powerpoint/2010/main" val="17415349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0FCBE96-C9F9-4E0C-9E07-ECEBB1F1F51E}"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E8E86-2BF0-4D18-9256-859076B3DB05}" type="slidenum">
              <a:rPr lang="en-US" smtClean="0"/>
              <a:pPr/>
              <a:t>‹#›</a:t>
            </a:fld>
            <a:endParaRPr lang="en-US"/>
          </a:p>
        </p:txBody>
      </p:sp>
    </p:spTree>
    <p:extLst>
      <p:ext uri="{BB962C8B-B14F-4D97-AF65-F5344CB8AC3E}">
        <p14:creationId xmlns:p14="http://schemas.microsoft.com/office/powerpoint/2010/main" val="234222880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bwMode="ltGray">
          <a:xfrm>
            <a:off x="8863584"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Vertical Title 1"/>
          <p:cNvSpPr>
            <a:spLocks noGrp="1"/>
          </p:cNvSpPr>
          <p:nvPr>
            <p:ph type="title" orient="vert"/>
          </p:nvPr>
        </p:nvSpPr>
        <p:spPr>
          <a:xfrm>
            <a:off x="9042400" y="274641"/>
            <a:ext cx="2540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304801"/>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0FCBE96-C9F9-4E0C-9E07-ECEBB1F1F51E}" type="datetimeFigureOut">
              <a:rPr lang="en-US" smtClean="0"/>
              <a:pPr/>
              <a:t>2/28/2017</a:t>
            </a:fld>
            <a:endParaRPr lang="en-US"/>
          </a:p>
        </p:txBody>
      </p:sp>
      <p:sp>
        <p:nvSpPr>
          <p:cNvPr id="5" name="Footer Placeholder 4"/>
          <p:cNvSpPr>
            <a:spLocks noGrp="1"/>
          </p:cNvSpPr>
          <p:nvPr>
            <p:ph type="ftr" sz="quarter" idx="11"/>
          </p:nvPr>
        </p:nvSpPr>
        <p:spPr>
          <a:xfrm>
            <a:off x="3520796" y="6377460"/>
            <a:ext cx="5115205" cy="365125"/>
          </a:xfrm>
        </p:spPr>
        <p:txBody>
          <a:bodyPr/>
          <a:lstStyle/>
          <a:p>
            <a:endParaRPr lang="en-US"/>
          </a:p>
        </p:txBody>
      </p:sp>
      <p:sp>
        <p:nvSpPr>
          <p:cNvPr id="6" name="Slide Number Placeholder 5"/>
          <p:cNvSpPr>
            <a:spLocks noGrp="1"/>
          </p:cNvSpPr>
          <p:nvPr>
            <p:ph type="sldNum" sz="quarter" idx="12"/>
          </p:nvPr>
        </p:nvSpPr>
        <p:spPr/>
        <p:txBody>
          <a:bodyPr/>
          <a:lstStyle/>
          <a:p>
            <a:fld id="{1A8E8E86-2BF0-4D18-9256-859076B3DB05}" type="slidenum">
              <a:rPr lang="en-US" smtClean="0"/>
              <a:pPr/>
              <a:t>‹#›</a:t>
            </a:fld>
            <a:endParaRPr lang="en-US"/>
          </a:p>
        </p:txBody>
      </p:sp>
    </p:spTree>
    <p:extLst>
      <p:ext uri="{BB962C8B-B14F-4D97-AF65-F5344CB8AC3E}">
        <p14:creationId xmlns:p14="http://schemas.microsoft.com/office/powerpoint/2010/main" val="143446349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3D2864-E2D7-4FA9-92F3-0C73B83D9C14}"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922518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3D2864-E2D7-4FA9-92F3-0C73B83D9C14}"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334763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3D2864-E2D7-4FA9-92F3-0C73B83D9C14}" type="datetimeFigureOut">
              <a:rPr lang="en-US" smtClean="0"/>
              <a:t>2/28/2017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675813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3D2864-E2D7-4FA9-92F3-0C73B83D9C14}" type="datetimeFigureOut">
              <a:rPr lang="en-US" smtClean="0"/>
              <a:t>2/28/2017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1284489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3D2864-E2D7-4FA9-92F3-0C73B83D9C14}" type="datetimeFigureOut">
              <a:rPr lang="en-US" smtClean="0"/>
              <a:t>2/28/2017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301227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73D2864-E2D7-4FA9-92F3-0C73B83D9C14}"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3909292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73D2864-E2D7-4FA9-92F3-0C73B83D9C14}"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1DD9-53E2-4876-B146-2CC4731AF20B}" type="slidenum">
              <a:rPr lang="en-US" smtClean="0"/>
              <a:t>‹#›</a:t>
            </a:fld>
            <a:endParaRPr lang="en-US"/>
          </a:p>
        </p:txBody>
      </p:sp>
    </p:spTree>
    <p:extLst>
      <p:ext uri="{BB962C8B-B14F-4D97-AF65-F5344CB8AC3E}">
        <p14:creationId xmlns:p14="http://schemas.microsoft.com/office/powerpoint/2010/main" val="2983289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3D2864-E2D7-4FA9-92F3-0C73B83D9C14}" type="datetimeFigureOut">
              <a:rPr lang="en-US" smtClean="0"/>
              <a:t>2/28/2017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D1DD9-53E2-4876-B146-2CC4731AF20B}" type="slidenum">
              <a:rPr lang="en-US" smtClean="0"/>
              <a:t>‹#›</a:t>
            </a:fld>
            <a:endParaRPr lang="en-US"/>
          </a:p>
        </p:txBody>
      </p:sp>
    </p:spTree>
    <p:extLst>
      <p:ext uri="{BB962C8B-B14F-4D97-AF65-F5344CB8AC3E}">
        <p14:creationId xmlns:p14="http://schemas.microsoft.com/office/powerpoint/2010/main" val="3843266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7" name="Rectangle 6"/>
          <p:cNvSpPr/>
          <p:nvPr/>
        </p:nvSpPr>
        <p:spPr bwMode="ltGray">
          <a:xfrm>
            <a:off x="1" y="1"/>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Placeholder 1"/>
          <p:cNvSpPr>
            <a:spLocks noGrp="1"/>
          </p:cNvSpPr>
          <p:nvPr>
            <p:ph type="title"/>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609600" y="1775192"/>
            <a:ext cx="109728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609600" y="6476999"/>
            <a:ext cx="28448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E0FCBE96-C9F9-4E0C-9E07-ECEBB1F1F51E}" type="datetimeFigureOut">
              <a:rPr lang="en-US" smtClean="0"/>
              <a:pPr/>
              <a:t>2/28/2017</a:t>
            </a:fld>
            <a:endParaRPr lang="en-US"/>
          </a:p>
        </p:txBody>
      </p:sp>
      <p:sp>
        <p:nvSpPr>
          <p:cNvPr id="5" name="Footer Placeholder 4"/>
          <p:cNvSpPr>
            <a:spLocks noGrp="1"/>
          </p:cNvSpPr>
          <p:nvPr>
            <p:ph type="ftr" sz="quarter" idx="3"/>
          </p:nvPr>
        </p:nvSpPr>
        <p:spPr>
          <a:xfrm>
            <a:off x="3520796" y="6476999"/>
            <a:ext cx="7343625"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10939195" y="6476999"/>
            <a:ext cx="978485"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1A8E8E86-2BF0-4D18-9256-859076B3DB05}" type="slidenum">
              <a:rPr lang="en-US" smtClean="0"/>
              <a:pPr/>
              <a:t>‹#›</a:t>
            </a:fld>
            <a:endParaRPr lang="en-US"/>
          </a:p>
        </p:txBody>
      </p:sp>
    </p:spTree>
    <p:extLst>
      <p:ext uri="{BB962C8B-B14F-4D97-AF65-F5344CB8AC3E}">
        <p14:creationId xmlns:p14="http://schemas.microsoft.com/office/powerpoint/2010/main" val="35089545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emf"/><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g"/><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15.xml"/><Relationship Id="rId7" Type="http://schemas.openxmlformats.org/officeDocument/2006/relationships/image" Target="../media/image14.png"/><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11" Type="http://schemas.openxmlformats.org/officeDocument/2006/relationships/image" Target="../media/image18.png"/><Relationship Id="rId5" Type="http://schemas.openxmlformats.org/officeDocument/2006/relationships/diagramColors" Target="../diagrams/colors15.xml"/><Relationship Id="rId10" Type="http://schemas.openxmlformats.org/officeDocument/2006/relationships/image" Target="../media/image17.png"/><Relationship Id="rId4" Type="http://schemas.openxmlformats.org/officeDocument/2006/relationships/diagramQuickStyle" Target="../diagrams/quickStyle15.xml"/><Relationship Id="rId9" Type="http://schemas.openxmlformats.org/officeDocument/2006/relationships/image" Target="../media/image16.png"/></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0324" y="37066"/>
            <a:ext cx="10330249" cy="8956298"/>
          </a:xfrm>
          <a:prstGeom prst="rect">
            <a:avLst/>
          </a:prstGeom>
          <a:noFill/>
        </p:spPr>
        <p:txBody>
          <a:bodyPr wrap="square" rtlCol="0">
            <a:spAutoFit/>
          </a:bodyPr>
          <a:lstStyle/>
          <a:p>
            <a:r>
              <a:rPr lang="en-US" dirty="0"/>
              <a:t>Contents:</a:t>
            </a:r>
          </a:p>
          <a:p>
            <a:r>
              <a:rPr lang="en-US" dirty="0"/>
              <a:t>Universal Energy and Human Body Energy</a:t>
            </a:r>
          </a:p>
          <a:p>
            <a:r>
              <a:rPr lang="en-US" dirty="0"/>
              <a:t>An Introduction to Universal Energy</a:t>
            </a:r>
          </a:p>
          <a:p>
            <a:pPr marL="342900" indent="-342900">
              <a:buFont typeface="+mj-lt"/>
              <a:buAutoNum type="arabicPeriod"/>
            </a:pPr>
            <a:r>
              <a:rPr lang="en-US" dirty="0"/>
              <a:t>Universal Energy Course Introduction: </a:t>
            </a:r>
          </a:p>
          <a:p>
            <a:endParaRPr lang="en-US" dirty="0"/>
          </a:p>
          <a:p>
            <a:pPr marL="800100" lvl="1" indent="-342900">
              <a:buFont typeface="Wingdings" panose="05000000000000000000" pitchFamily="2" charset="2"/>
              <a:buChar char="§"/>
            </a:pPr>
            <a:r>
              <a:rPr lang="en-US" dirty="0"/>
              <a:t>Hello and welcome to the Universal Energy Class</a:t>
            </a:r>
          </a:p>
          <a:p>
            <a:pPr marL="800100" lvl="1" indent="-342900">
              <a:buFont typeface="Wingdings" panose="05000000000000000000" pitchFamily="2" charset="2"/>
              <a:buChar char="§"/>
            </a:pPr>
            <a:r>
              <a:rPr lang="en-US" dirty="0"/>
              <a:t>Welcome. My name is Julia Sun. I’ll be your instructor.</a:t>
            </a:r>
          </a:p>
          <a:p>
            <a:pPr lvl="1"/>
            <a:r>
              <a:rPr lang="en-US" dirty="0"/>
              <a:t>I’m so happy you decided to embark this amazing journey. I have the privilege to be an energy master and healer, health consultant, and teacher for years.</a:t>
            </a:r>
          </a:p>
          <a:p>
            <a:pPr lvl="1"/>
            <a:r>
              <a:rPr lang="en-US" dirty="0"/>
              <a:t>Universal energy is everything and controls everything in nature and our life. It is so powerful that we can apply it to our body, our food, our field of study, our work, our family and relationships, and anything in the world and our life.  For example, Traditional Chinese Medicine and the Total Body Energy Plan are based on the principles of universal energy that have improved health of countless people.</a:t>
            </a:r>
          </a:p>
          <a:p>
            <a:pPr marL="800100" lvl="1" indent="-342900">
              <a:buFont typeface="Wingdings" panose="05000000000000000000" pitchFamily="2" charset="2"/>
              <a:buChar char="§"/>
            </a:pPr>
            <a:r>
              <a:rPr lang="en-US" dirty="0"/>
              <a:t>(This course will teach you what?) This course will teach you what is universal energy, how it works, how it changes, and how everything are related to each other. Once you finish this course, you will see everything in your life from an energy point of view, have better understanding of everything, and your life will be transformed.</a:t>
            </a:r>
          </a:p>
          <a:p>
            <a:pPr marL="800100" lvl="1" indent="-342900">
              <a:buFont typeface="Wingdings" panose="05000000000000000000" pitchFamily="2" charset="2"/>
              <a:buChar char="§"/>
            </a:pPr>
            <a:r>
              <a:rPr lang="en-US" dirty="0"/>
              <a:t>How to do the course: You will begin by going through each lecture. Some lecture will have downloads (PDF) and internet links listed under the title. At the end of each sections there will be learning activities to help you review and solidify your understanding.</a:t>
            </a:r>
          </a:p>
          <a:p>
            <a:pPr marL="800100" lvl="1" indent="-342900">
              <a:buFont typeface="Wingdings" panose="05000000000000000000" pitchFamily="2" charset="2"/>
              <a:buChar char="§"/>
            </a:pPr>
            <a:r>
              <a:rPr lang="en-US" dirty="0"/>
              <a:t>Additional materials for you.</a:t>
            </a:r>
          </a:p>
          <a:p>
            <a:pPr marL="800100" lvl="1" indent="-342900">
              <a:buFont typeface="Wingdings" panose="05000000000000000000" pitchFamily="2" charset="2"/>
              <a:buChar char="§"/>
            </a:pPr>
            <a:r>
              <a:rPr lang="en-US" dirty="0"/>
              <a:t>If you have a question, please ask. I’m here to help you through the course. You can ask questions in the question area. Click Ask Question. Please ask a brand new question rather than replying in a message if you want me to respond with a new answer. If you have a private question and you don’t want the class to know, ask by clicking on my name in the question area and view my profile, then message. I’ll do my best to response to questions within 24 hours. If it has been a while since you asked a question, massage me in case somehow I miss it.</a:t>
            </a:r>
          </a:p>
          <a:p>
            <a:pPr marL="800100" lvl="1" indent="-342900">
              <a:buFont typeface="Wingdings" panose="05000000000000000000" pitchFamily="2" charset="2"/>
              <a:buChar char="§"/>
            </a:pPr>
            <a:r>
              <a:rPr lang="en-US" dirty="0"/>
              <a:t>You will receive a certificate at the end of this course.</a:t>
            </a:r>
          </a:p>
          <a:p>
            <a:pPr marL="800100" lvl="1" indent="-342900">
              <a:buFont typeface="Wingdings" panose="05000000000000000000" pitchFamily="2" charset="2"/>
              <a:buChar char="§"/>
            </a:pPr>
            <a:r>
              <a:rPr lang="en-US" dirty="0"/>
              <a:t>This is a great way to learn: Go at your own pace; take time to practice, ask Qs whenever you have them, revisit the material anytime you choose, access course updates and new information once you have completed the course. </a:t>
            </a:r>
          </a:p>
          <a:p>
            <a:pPr marL="342900" indent="-342900">
              <a:buFont typeface="+mj-lt"/>
              <a:buAutoNum type="arabicPeriod"/>
            </a:pPr>
            <a:endParaRPr lang="en-US" dirty="0"/>
          </a:p>
        </p:txBody>
      </p:sp>
    </p:spTree>
    <p:extLst>
      <p:ext uri="{BB962C8B-B14F-4D97-AF65-F5344CB8AC3E}">
        <p14:creationId xmlns:p14="http://schemas.microsoft.com/office/powerpoint/2010/main" val="1866185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a:rPr>
              <a:t>MANUAL (BOOKLET, HANDOUT)</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
        <p:nvSpPr>
          <p:cNvPr id="5" name="TextBox 4"/>
          <p:cNvSpPr txBox="1"/>
          <p:nvPr/>
        </p:nvSpPr>
        <p:spPr>
          <a:xfrm>
            <a:off x="2665378" y="2272981"/>
            <a:ext cx="3093396" cy="2554545"/>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The universe is bursting with energy.</a:t>
            </a:r>
          </a:p>
          <a:p>
            <a:pPr marL="342900" indent="-342900">
              <a:buClr>
                <a:srgbClr val="007DEE"/>
              </a:buClr>
              <a:buFont typeface="Wingdings" panose="05000000000000000000" pitchFamily="2" charset="2"/>
              <a:buChar char="§"/>
            </a:pPr>
            <a:r>
              <a:rPr lang="en-US" sz="2000" dirty="0"/>
              <a:t>Everything is composed with energy.</a:t>
            </a:r>
          </a:p>
          <a:p>
            <a:pPr marL="342900" indent="-342900">
              <a:buClr>
                <a:srgbClr val="007DEE"/>
              </a:buClr>
              <a:buFont typeface="Wingdings" panose="05000000000000000000" pitchFamily="2" charset="2"/>
              <a:buChar char="§"/>
            </a:pPr>
            <a:r>
              <a:rPr lang="en-US" sz="2000" dirty="0"/>
              <a:t>Solid objects are in flux and are energy with the superficial appearance of stability.</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296" y="2236726"/>
            <a:ext cx="3454400" cy="2590800"/>
          </a:xfrm>
          <a:prstGeom prst="rect">
            <a:avLst/>
          </a:prstGeom>
        </p:spPr>
      </p:pic>
      <p:sp>
        <p:nvSpPr>
          <p:cNvPr id="4" name="TextBox 3"/>
          <p:cNvSpPr txBox="1"/>
          <p:nvPr/>
        </p:nvSpPr>
        <p:spPr>
          <a:xfrm>
            <a:off x="3257550" y="5057533"/>
            <a:ext cx="4343400" cy="369332"/>
          </a:xfrm>
          <a:prstGeom prst="rect">
            <a:avLst/>
          </a:prstGeom>
          <a:noFill/>
        </p:spPr>
        <p:txBody>
          <a:bodyPr wrap="square" rtlCol="0">
            <a:spAutoFit/>
          </a:bodyPr>
          <a:lstStyle/>
          <a:p>
            <a:r>
              <a:rPr lang="en-US" dirty="0"/>
              <a:t>Einstein: “What we called matter is energy.”</a:t>
            </a:r>
          </a:p>
        </p:txBody>
      </p:sp>
    </p:spTree>
    <p:extLst>
      <p:ext uri="{BB962C8B-B14F-4D97-AF65-F5344CB8AC3E}">
        <p14:creationId xmlns:p14="http://schemas.microsoft.com/office/powerpoint/2010/main" val="1728290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a:rPr>
              <a:t>OUR FACEBOOK GROUP</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
        <p:nvSpPr>
          <p:cNvPr id="5" name="TextBox 4"/>
          <p:cNvSpPr txBox="1"/>
          <p:nvPr/>
        </p:nvSpPr>
        <p:spPr>
          <a:xfrm>
            <a:off x="2665378" y="2272981"/>
            <a:ext cx="3093396" cy="2554545"/>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The universe is bursting with energy.</a:t>
            </a:r>
          </a:p>
          <a:p>
            <a:pPr marL="342900" indent="-342900">
              <a:buClr>
                <a:srgbClr val="007DEE"/>
              </a:buClr>
              <a:buFont typeface="Wingdings" panose="05000000000000000000" pitchFamily="2" charset="2"/>
              <a:buChar char="§"/>
            </a:pPr>
            <a:r>
              <a:rPr lang="en-US" sz="2000" dirty="0"/>
              <a:t>Everything is composed with energy.</a:t>
            </a:r>
          </a:p>
          <a:p>
            <a:pPr marL="342900" indent="-342900">
              <a:buClr>
                <a:srgbClr val="007DEE"/>
              </a:buClr>
              <a:buFont typeface="Wingdings" panose="05000000000000000000" pitchFamily="2" charset="2"/>
              <a:buChar char="§"/>
            </a:pPr>
            <a:r>
              <a:rPr lang="en-US" sz="2000" dirty="0"/>
              <a:t>Solid objects are in flux and are energy with the superficial appearance of stability.</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296" y="2236726"/>
            <a:ext cx="3454400" cy="2590800"/>
          </a:xfrm>
          <a:prstGeom prst="rect">
            <a:avLst/>
          </a:prstGeom>
        </p:spPr>
      </p:pic>
      <p:sp>
        <p:nvSpPr>
          <p:cNvPr id="4" name="TextBox 3"/>
          <p:cNvSpPr txBox="1"/>
          <p:nvPr/>
        </p:nvSpPr>
        <p:spPr>
          <a:xfrm>
            <a:off x="3257550" y="5057533"/>
            <a:ext cx="4343400" cy="369332"/>
          </a:xfrm>
          <a:prstGeom prst="rect">
            <a:avLst/>
          </a:prstGeom>
          <a:noFill/>
        </p:spPr>
        <p:txBody>
          <a:bodyPr wrap="square" rtlCol="0">
            <a:spAutoFit/>
          </a:bodyPr>
          <a:lstStyle/>
          <a:p>
            <a:r>
              <a:rPr lang="en-US" dirty="0"/>
              <a:t>Einstein: “What we called matter is energy.”</a:t>
            </a:r>
          </a:p>
        </p:txBody>
      </p:sp>
    </p:spTree>
    <p:extLst>
      <p:ext uri="{BB962C8B-B14F-4D97-AF65-F5344CB8AC3E}">
        <p14:creationId xmlns:p14="http://schemas.microsoft.com/office/powerpoint/2010/main" val="2998137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rgbClr val="5E46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flipH="1">
            <a:off x="2023353" y="1361873"/>
            <a:ext cx="1423157" cy="369332"/>
          </a:xfrm>
          <a:prstGeom prst="rect">
            <a:avLst/>
          </a:prstGeom>
          <a:noFill/>
        </p:spPr>
        <p:txBody>
          <a:bodyPr wrap="square" rtlCol="0">
            <a:spAutoFit/>
          </a:bodyPr>
          <a:lstStyle/>
          <a:p>
            <a:pPr algn="ctr"/>
            <a:r>
              <a:rPr lang="en-US" dirty="0">
                <a:solidFill>
                  <a:schemeClr val="bg1"/>
                </a:solidFill>
              </a:rPr>
              <a:t>Yin and Yang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0323" y="924127"/>
            <a:ext cx="5005298" cy="3268493"/>
          </a:xfrm>
          <a:prstGeom prst="rect">
            <a:avLst/>
          </a:prstGeom>
        </p:spPr>
      </p:pic>
      <p:sp>
        <p:nvSpPr>
          <p:cNvPr id="5" name="TextBox 4"/>
          <p:cNvSpPr txBox="1"/>
          <p:nvPr/>
        </p:nvSpPr>
        <p:spPr>
          <a:xfrm>
            <a:off x="3379873" y="4772660"/>
            <a:ext cx="5185748" cy="400110"/>
          </a:xfrm>
          <a:prstGeom prst="rect">
            <a:avLst/>
          </a:prstGeom>
          <a:noFill/>
        </p:spPr>
        <p:txBody>
          <a:bodyPr wrap="square" rtlCol="0">
            <a:spAutoFit/>
          </a:bodyPr>
          <a:lstStyle/>
          <a:p>
            <a:r>
              <a:rPr lang="en-US" sz="2000" dirty="0">
                <a:solidFill>
                  <a:schemeClr val="bg1"/>
                </a:solidFill>
              </a:rPr>
              <a:t>UNIVERSAL ENERGY AND HUMAN BODY ENERGY</a:t>
            </a:r>
          </a:p>
        </p:txBody>
      </p:sp>
    </p:spTree>
    <p:extLst>
      <p:ext uri="{BB962C8B-B14F-4D97-AF65-F5344CB8AC3E}">
        <p14:creationId xmlns:p14="http://schemas.microsoft.com/office/powerpoint/2010/main" val="1142997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UNIVERSAL ENERGY VS. YIN_YANG</a:t>
            </a:r>
          </a:p>
        </p:txBody>
      </p:sp>
      <p:sp>
        <p:nvSpPr>
          <p:cNvPr id="5" name="TextBox 4"/>
          <p:cNvSpPr txBox="1"/>
          <p:nvPr/>
        </p:nvSpPr>
        <p:spPr>
          <a:xfrm>
            <a:off x="2665378" y="1964987"/>
            <a:ext cx="3372660" cy="2862322"/>
          </a:xfrm>
          <a:prstGeom prst="rect">
            <a:avLst/>
          </a:prstGeom>
          <a:noFill/>
        </p:spPr>
        <p:txBody>
          <a:bodyPr wrap="square" rtlCol="0">
            <a:spAutoFit/>
          </a:bodyPr>
          <a:lstStyle/>
          <a:p>
            <a:pPr>
              <a:buClr>
                <a:srgbClr val="007DEE"/>
              </a:buClr>
            </a:pPr>
            <a:r>
              <a:rPr lang="en-US" sz="2000" dirty="0"/>
              <a:t>Modern science (Einstein)</a:t>
            </a:r>
          </a:p>
          <a:p>
            <a:pPr>
              <a:buClr>
                <a:srgbClr val="007DEE"/>
              </a:buClr>
            </a:pPr>
            <a:r>
              <a:rPr lang="en-US" sz="2000" dirty="0"/>
              <a:t>Is consistent with the yin-yang principle in Chinese philosophy:</a:t>
            </a:r>
          </a:p>
          <a:p>
            <a:pPr marL="342900" indent="-342900">
              <a:buClr>
                <a:srgbClr val="007DEE"/>
              </a:buClr>
              <a:buFont typeface="Wingdings" panose="05000000000000000000" pitchFamily="2" charset="2"/>
              <a:buChar char="§"/>
            </a:pPr>
            <a:r>
              <a:rPr lang="en-US" sz="2000" dirty="0"/>
              <a:t>static energy is yin and energy in motion is yang.</a:t>
            </a:r>
          </a:p>
          <a:p>
            <a:pPr marL="342900" indent="-342900">
              <a:buClr>
                <a:srgbClr val="007DEE"/>
              </a:buClr>
              <a:buFont typeface="Wingdings" panose="05000000000000000000" pitchFamily="2" charset="2"/>
              <a:buChar char="§"/>
            </a:pPr>
            <a:r>
              <a:rPr lang="en-US" sz="2000" dirty="0"/>
              <a:t>Yin and yang are interchangeable and united as a whole in the universe.</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800850" y="2168950"/>
            <a:ext cx="2557463" cy="3115687"/>
            <a:chOff x="6996112" y="2168950"/>
            <a:chExt cx="2362201" cy="3115687"/>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996113" y="2168950"/>
              <a:ext cx="2143125" cy="2143125"/>
            </a:xfrm>
            <a:prstGeom prst="rect">
              <a:avLst/>
            </a:prstGeom>
          </p:spPr>
        </p:pic>
        <p:sp>
          <p:nvSpPr>
            <p:cNvPr id="11" name="TextBox 10"/>
            <p:cNvSpPr txBox="1"/>
            <p:nvPr/>
          </p:nvSpPr>
          <p:spPr>
            <a:xfrm>
              <a:off x="6996112" y="4361307"/>
              <a:ext cx="2362201" cy="923330"/>
            </a:xfrm>
            <a:prstGeom prst="rect">
              <a:avLst/>
            </a:prstGeom>
            <a:noFill/>
          </p:spPr>
          <p:txBody>
            <a:bodyPr wrap="square" rtlCol="0">
              <a:spAutoFit/>
            </a:bodyPr>
            <a:lstStyle/>
            <a:p>
              <a:pPr algn="ctr"/>
              <a:r>
                <a:rPr lang="en-US" dirty="0"/>
                <a:t>Yin-Yang</a:t>
              </a:r>
            </a:p>
            <a:p>
              <a:r>
                <a:rPr lang="en-US" dirty="0">
                  <a:solidFill>
                    <a:prstClr val="black"/>
                  </a:solidFill>
                </a:rPr>
                <a:t>The black color is yin and the white color is yang).</a:t>
              </a:r>
              <a:endParaRPr lang="en-US" dirty="0"/>
            </a:p>
          </p:txBody>
        </p:sp>
      </p:grpSp>
    </p:spTree>
    <p:extLst>
      <p:ext uri="{BB962C8B-B14F-4D97-AF65-F5344CB8AC3E}">
        <p14:creationId xmlns:p14="http://schemas.microsoft.com/office/powerpoint/2010/main" val="4286048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a:rPr>
              <a:t>YIN-YANG: OTHER ASPECTS</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
        <p:nvSpPr>
          <p:cNvPr id="5" name="TextBox 4"/>
          <p:cNvSpPr txBox="1"/>
          <p:nvPr/>
        </p:nvSpPr>
        <p:spPr>
          <a:xfrm>
            <a:off x="2665378" y="2176549"/>
            <a:ext cx="4021173" cy="3785652"/>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Yin and yang are complementary.</a:t>
            </a:r>
          </a:p>
          <a:p>
            <a:pPr marL="800100" lvl="1" indent="-342900">
              <a:buClr>
                <a:srgbClr val="007DEE"/>
              </a:buClr>
              <a:buFont typeface="Calibri" panose="020F0502020204030204" pitchFamily="34" charset="0"/>
              <a:buChar char="-"/>
            </a:pPr>
            <a:r>
              <a:rPr lang="en-US" sz="2000" dirty="0"/>
              <a:t>Yin is energy that is still, solid, cold, heavy, dark, and negative. </a:t>
            </a:r>
          </a:p>
          <a:p>
            <a:pPr marL="800100" lvl="1" indent="-342900">
              <a:buClr>
                <a:srgbClr val="007DEE"/>
              </a:buClr>
              <a:buFontTx/>
              <a:buChar char="-"/>
            </a:pPr>
            <a:r>
              <a:rPr lang="en-US" sz="2000" dirty="0"/>
              <a:t>Yang is energy that is active, soft, warm, buoyant, bright, and positive. </a:t>
            </a:r>
          </a:p>
          <a:p>
            <a:pPr lvl="1">
              <a:buClr>
                <a:srgbClr val="007DEE"/>
              </a:buClr>
            </a:pPr>
            <a:endParaRPr lang="en-US" sz="2000" dirty="0"/>
          </a:p>
          <a:p>
            <a:pPr lvl="1">
              <a:buClr>
                <a:srgbClr val="007DEE"/>
              </a:buClr>
            </a:pPr>
            <a:r>
              <a:rPr lang="en-US" sz="2000" dirty="0"/>
              <a:t>     Night is dark while day is bright, so night is yin and day is yang.</a:t>
            </a:r>
          </a:p>
          <a:p>
            <a:pPr lvl="1">
              <a:buClr>
                <a:srgbClr val="007DEE"/>
              </a:buClr>
            </a:pPr>
            <a:endParaRPr lang="en-US" sz="2000" dirty="0"/>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7018565" y="2331720"/>
            <a:ext cx="2194560" cy="2194560"/>
          </a:xfrm>
          <a:prstGeom prst="rect">
            <a:avLst/>
          </a:prstGeom>
        </p:spPr>
      </p:pic>
    </p:spTree>
    <p:extLst>
      <p:ext uri="{BB962C8B-B14F-4D97-AF65-F5344CB8AC3E}">
        <p14:creationId xmlns:p14="http://schemas.microsoft.com/office/powerpoint/2010/main" val="2671854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a:rPr>
              <a:t>YIN-YANG: OTHER ASPECTS</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
        <p:nvSpPr>
          <p:cNvPr id="5" name="TextBox 4"/>
          <p:cNvSpPr txBox="1"/>
          <p:nvPr/>
        </p:nvSpPr>
        <p:spPr>
          <a:xfrm>
            <a:off x="2974636" y="2424904"/>
            <a:ext cx="3372660" cy="1938992"/>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Yin and yang are mutually dependent. </a:t>
            </a:r>
          </a:p>
          <a:p>
            <a:pPr lvl="1">
              <a:buClr>
                <a:srgbClr val="007DEE"/>
              </a:buClr>
            </a:pPr>
            <a:endParaRPr lang="en-US" sz="2000" dirty="0"/>
          </a:p>
          <a:p>
            <a:pPr lvl="1">
              <a:buClr>
                <a:srgbClr val="007DEE"/>
              </a:buClr>
            </a:pPr>
            <a:r>
              <a:rPr lang="en-US" sz="2000" dirty="0"/>
              <a:t>     There is no cold (yin) without a comparable warmth (yang)</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996112" y="2168950"/>
            <a:ext cx="2143125" cy="2561689"/>
            <a:chOff x="6996112" y="2168950"/>
            <a:chExt cx="2143125" cy="2561689"/>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996112" y="2168950"/>
              <a:ext cx="2143125" cy="2143125"/>
            </a:xfrm>
            <a:prstGeom prst="rect">
              <a:avLst/>
            </a:prstGeom>
          </p:spPr>
        </p:pic>
        <p:sp>
          <p:nvSpPr>
            <p:cNvPr id="11" name="TextBox 10"/>
            <p:cNvSpPr txBox="1"/>
            <p:nvPr/>
          </p:nvSpPr>
          <p:spPr>
            <a:xfrm>
              <a:off x="7672387" y="4361307"/>
              <a:ext cx="1042989" cy="369332"/>
            </a:xfrm>
            <a:prstGeom prst="rect">
              <a:avLst/>
            </a:prstGeom>
            <a:noFill/>
          </p:spPr>
          <p:txBody>
            <a:bodyPr wrap="square" rtlCol="0">
              <a:spAutoFit/>
            </a:bodyPr>
            <a:lstStyle/>
            <a:p>
              <a:r>
                <a:rPr lang="en-US" dirty="0"/>
                <a:t>Yin-Yang</a:t>
              </a:r>
            </a:p>
          </p:txBody>
        </p:sp>
      </p:gr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8579" y="2691872"/>
            <a:ext cx="562563" cy="54864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9323" y="3240512"/>
            <a:ext cx="547071" cy="548640"/>
          </a:xfrm>
          <a:prstGeom prst="rect">
            <a:avLst/>
          </a:prstGeom>
        </p:spPr>
      </p:pic>
    </p:spTree>
    <p:extLst>
      <p:ext uri="{BB962C8B-B14F-4D97-AF65-F5344CB8AC3E}">
        <p14:creationId xmlns:p14="http://schemas.microsoft.com/office/powerpoint/2010/main" val="3944802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a:rPr>
              <a:t>YIN-YANG: OTHER ASPECTS</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
        <p:nvSpPr>
          <p:cNvPr id="5" name="TextBox 4"/>
          <p:cNvSpPr txBox="1"/>
          <p:nvPr/>
        </p:nvSpPr>
        <p:spPr>
          <a:xfrm>
            <a:off x="2749534" y="2192980"/>
            <a:ext cx="3372660" cy="2554545"/>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Dynamic balance needed for normal functioning.</a:t>
            </a:r>
          </a:p>
          <a:p>
            <a:pPr lvl="1">
              <a:buClr>
                <a:srgbClr val="007DEE"/>
              </a:buClr>
            </a:pPr>
            <a:endParaRPr lang="en-US" sz="2000" dirty="0"/>
          </a:p>
          <a:p>
            <a:pPr lvl="1">
              <a:buClr>
                <a:srgbClr val="007DEE"/>
              </a:buClr>
            </a:pPr>
            <a:r>
              <a:rPr lang="en-US" sz="2000" dirty="0"/>
              <a:t>     As the weather gradually gets warmer in spring (yang increasing), the cold gradually recedes (yin decreasing). </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900363" y="4972050"/>
            <a:ext cx="6443662" cy="646331"/>
          </a:xfrm>
          <a:prstGeom prst="rect">
            <a:avLst/>
          </a:prstGeom>
          <a:noFill/>
        </p:spPr>
        <p:txBody>
          <a:bodyPr wrap="square" rtlCol="0">
            <a:spAutoFit/>
          </a:bodyPr>
          <a:lstStyle/>
          <a:p>
            <a:r>
              <a:rPr lang="en-US" dirty="0"/>
              <a:t>Constantly alternating, mutually limiting, and continually increasing and decreasing, yin and yang are dynamically self-balancing.</a:t>
            </a:r>
          </a:p>
        </p:txBody>
      </p:sp>
      <p:grpSp>
        <p:nvGrpSpPr>
          <p:cNvPr id="9" name="Group 8"/>
          <p:cNvGrpSpPr/>
          <p:nvPr/>
        </p:nvGrpSpPr>
        <p:grpSpPr>
          <a:xfrm>
            <a:off x="6996112" y="2168950"/>
            <a:ext cx="2143125" cy="2561689"/>
            <a:chOff x="6996112" y="2168950"/>
            <a:chExt cx="2143125" cy="2561689"/>
          </a:xfrm>
        </p:grpSpPr>
        <p:grpSp>
          <p:nvGrpSpPr>
            <p:cNvPr id="12" name="Group 11"/>
            <p:cNvGrpSpPr/>
            <p:nvPr/>
          </p:nvGrpSpPr>
          <p:grpSpPr>
            <a:xfrm>
              <a:off x="6996112" y="2168950"/>
              <a:ext cx="2143125" cy="2561689"/>
              <a:chOff x="6996112" y="2168950"/>
              <a:chExt cx="2143125" cy="2561689"/>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996112" y="2168950"/>
                <a:ext cx="2143125" cy="2143125"/>
              </a:xfrm>
              <a:prstGeom prst="rect">
                <a:avLst/>
              </a:prstGeom>
            </p:spPr>
          </p:pic>
          <p:sp>
            <p:nvSpPr>
              <p:cNvPr id="11" name="TextBox 10"/>
              <p:cNvSpPr txBox="1"/>
              <p:nvPr/>
            </p:nvSpPr>
            <p:spPr>
              <a:xfrm>
                <a:off x="7672387" y="4361307"/>
                <a:ext cx="1042989" cy="369332"/>
              </a:xfrm>
              <a:prstGeom prst="rect">
                <a:avLst/>
              </a:prstGeom>
              <a:noFill/>
            </p:spPr>
            <p:txBody>
              <a:bodyPr wrap="square" rtlCol="0">
                <a:spAutoFit/>
              </a:bodyPr>
              <a:lstStyle/>
              <a:p>
                <a:r>
                  <a:rPr lang="en-US" dirty="0"/>
                  <a:t>Yin-Yang</a:t>
                </a:r>
              </a:p>
            </p:txBody>
          </p:sp>
        </p:grpSp>
        <p:sp>
          <p:nvSpPr>
            <p:cNvPr id="8" name="TextBox 7"/>
            <p:cNvSpPr txBox="1"/>
            <p:nvPr/>
          </p:nvSpPr>
          <p:spPr>
            <a:xfrm>
              <a:off x="7209258" y="3750564"/>
              <a:ext cx="858416" cy="369332"/>
            </a:xfrm>
            <a:prstGeom prst="rect">
              <a:avLst/>
            </a:prstGeom>
            <a:noFill/>
          </p:spPr>
          <p:txBody>
            <a:bodyPr wrap="square" rtlCol="0">
              <a:spAutoFit/>
            </a:bodyPr>
            <a:lstStyle/>
            <a:p>
              <a:r>
                <a:rPr lang="en-US" dirty="0">
                  <a:solidFill>
                    <a:srgbClr val="00B050"/>
                  </a:solidFill>
                </a:rPr>
                <a:t>Spring</a:t>
              </a:r>
            </a:p>
          </p:txBody>
        </p:sp>
      </p:grpSp>
    </p:spTree>
    <p:extLst>
      <p:ext uri="{BB962C8B-B14F-4D97-AF65-F5344CB8AC3E}">
        <p14:creationId xmlns:p14="http://schemas.microsoft.com/office/powerpoint/2010/main" val="4225360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a:rPr>
              <a:t>YIN-YANG: OTHER ASPECTS</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
        <p:nvSpPr>
          <p:cNvPr id="5" name="TextBox 4"/>
          <p:cNvSpPr txBox="1"/>
          <p:nvPr/>
        </p:nvSpPr>
        <p:spPr>
          <a:xfrm>
            <a:off x="2665378" y="1964987"/>
            <a:ext cx="3372660" cy="2862322"/>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Transformation</a:t>
            </a:r>
          </a:p>
          <a:p>
            <a:pPr lvl="1">
              <a:buClr>
                <a:srgbClr val="007DEE"/>
              </a:buClr>
            </a:pPr>
            <a:r>
              <a:rPr lang="en-US" sz="2000" dirty="0"/>
              <a:t>     transformations take place when yang (or yin) waxes or wanes to an extreme.</a:t>
            </a:r>
          </a:p>
          <a:p>
            <a:pPr lvl="1">
              <a:buClr>
                <a:srgbClr val="007DEE"/>
              </a:buClr>
            </a:pPr>
            <a:endParaRPr lang="en-US" sz="2000" dirty="0"/>
          </a:p>
          <a:p>
            <a:pPr lvl="1">
              <a:buClr>
                <a:srgbClr val="007DEE"/>
              </a:buClr>
            </a:pPr>
            <a:r>
              <a:rPr lang="en-US" sz="2000" dirty="0"/>
              <a:t>     Extreme cold leads to heat, and extreme heat leads to cold</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996112" y="2168950"/>
            <a:ext cx="2143125" cy="2143125"/>
          </a:xfrm>
          <a:prstGeom prst="rect">
            <a:avLst/>
          </a:prstGeom>
        </p:spPr>
      </p:pic>
      <p:sp>
        <p:nvSpPr>
          <p:cNvPr id="4" name="TextBox 3"/>
          <p:cNvSpPr txBox="1"/>
          <p:nvPr/>
        </p:nvSpPr>
        <p:spPr>
          <a:xfrm>
            <a:off x="7349925" y="1667432"/>
            <a:ext cx="1473461" cy="338554"/>
          </a:xfrm>
          <a:prstGeom prst="rect">
            <a:avLst/>
          </a:prstGeom>
          <a:noFill/>
          <a:ln>
            <a:solidFill>
              <a:srgbClr val="00B0F0"/>
            </a:solidFill>
          </a:ln>
        </p:spPr>
        <p:txBody>
          <a:bodyPr wrap="square" rtlCol="0">
            <a:spAutoFit/>
          </a:bodyPr>
          <a:lstStyle/>
          <a:p>
            <a:r>
              <a:rPr lang="en-US" sz="1600" dirty="0"/>
              <a:t>Transformation</a:t>
            </a:r>
          </a:p>
        </p:txBody>
      </p:sp>
      <p:pic>
        <p:nvPicPr>
          <p:cNvPr id="8" name="Picture 7"/>
          <p:cNvPicPr>
            <a:picLocks noChangeAspect="1"/>
          </p:cNvPicPr>
          <p:nvPr/>
        </p:nvPicPr>
        <p:blipFill>
          <a:blip r:embed="rId3"/>
          <a:stretch>
            <a:fillRect/>
          </a:stretch>
        </p:blipFill>
        <p:spPr>
          <a:xfrm>
            <a:off x="7305350" y="4473692"/>
            <a:ext cx="1518036" cy="432854"/>
          </a:xfrm>
          <a:prstGeom prst="rect">
            <a:avLst/>
          </a:prstGeom>
        </p:spPr>
      </p:pic>
      <p:cxnSp>
        <p:nvCxnSpPr>
          <p:cNvPr id="10" name="Straight Arrow Connector 9"/>
          <p:cNvCxnSpPr/>
          <p:nvPr/>
        </p:nvCxnSpPr>
        <p:spPr>
          <a:xfrm>
            <a:off x="8086655" y="2005986"/>
            <a:ext cx="0" cy="1629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a:stCxn id="8" idx="0"/>
          </p:cNvCxnSpPr>
          <p:nvPr/>
        </p:nvCxnSpPr>
        <p:spPr>
          <a:xfrm flipH="1" flipV="1">
            <a:off x="8056531" y="4312075"/>
            <a:ext cx="7837" cy="1616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384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YIN-YANG: OTHER ASPECTS</a:t>
            </a:r>
          </a:p>
        </p:txBody>
      </p:sp>
      <p:sp>
        <p:nvSpPr>
          <p:cNvPr id="5" name="TextBox 4"/>
          <p:cNvSpPr txBox="1"/>
          <p:nvPr/>
        </p:nvSpPr>
        <p:spPr>
          <a:xfrm>
            <a:off x="2974635" y="2093601"/>
            <a:ext cx="3696753" cy="3170099"/>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Full yin and full yang </a:t>
            </a:r>
          </a:p>
          <a:p>
            <a:pPr lvl="1">
              <a:buClr>
                <a:srgbClr val="007DEE"/>
              </a:buClr>
            </a:pPr>
            <a:r>
              <a:rPr lang="en-US" sz="2000" dirty="0"/>
              <a:t>     Full yin and full yang occur at the moment of conversion of one to the other.</a:t>
            </a:r>
          </a:p>
          <a:p>
            <a:pPr lvl="1">
              <a:buClr>
                <a:srgbClr val="007DEE"/>
              </a:buClr>
            </a:pPr>
            <a:endParaRPr lang="en-US" sz="2000" dirty="0"/>
          </a:p>
          <a:p>
            <a:pPr lvl="1">
              <a:buClr>
                <a:srgbClr val="007DEE"/>
              </a:buClr>
            </a:pPr>
            <a:r>
              <a:rPr lang="en-US" sz="2000" dirty="0"/>
              <a:t>     Full yang occurs at the height of summer when it is hottest. Full yin occurs in the depths of winter when it is coldest.</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996112" y="2168950"/>
            <a:ext cx="2143125" cy="2561689"/>
            <a:chOff x="6996112" y="2168950"/>
            <a:chExt cx="2143125" cy="2561689"/>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996112" y="2168950"/>
              <a:ext cx="2143125" cy="2143125"/>
            </a:xfrm>
            <a:prstGeom prst="rect">
              <a:avLst/>
            </a:prstGeom>
          </p:spPr>
        </p:pic>
        <p:sp>
          <p:nvSpPr>
            <p:cNvPr id="11" name="TextBox 10"/>
            <p:cNvSpPr txBox="1"/>
            <p:nvPr/>
          </p:nvSpPr>
          <p:spPr>
            <a:xfrm>
              <a:off x="7672387" y="4361307"/>
              <a:ext cx="10429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Yin-Yang</a:t>
              </a:r>
            </a:p>
          </p:txBody>
        </p:sp>
      </p:gr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8579" y="2691872"/>
            <a:ext cx="562563" cy="54864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9323" y="3240512"/>
            <a:ext cx="547071" cy="548640"/>
          </a:xfrm>
          <a:prstGeom prst="rect">
            <a:avLst/>
          </a:prstGeom>
        </p:spPr>
      </p:pic>
    </p:spTree>
    <p:extLst>
      <p:ext uri="{BB962C8B-B14F-4D97-AF65-F5344CB8AC3E}">
        <p14:creationId xmlns:p14="http://schemas.microsoft.com/office/powerpoint/2010/main" val="3889460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YIN-YANG: OTHER ASPECTS</a:t>
            </a:r>
          </a:p>
        </p:txBody>
      </p:sp>
      <p:sp>
        <p:nvSpPr>
          <p:cNvPr id="5" name="TextBox 4"/>
          <p:cNvSpPr txBox="1"/>
          <p:nvPr/>
        </p:nvSpPr>
        <p:spPr>
          <a:xfrm>
            <a:off x="2749533" y="2192980"/>
            <a:ext cx="4169567" cy="2554545"/>
          </a:xfrm>
          <a:prstGeom prst="rect">
            <a:avLst/>
          </a:prstGeom>
          <a:noFill/>
        </p:spPr>
        <p:txBody>
          <a:bodyPr wrap="square" rtlCol="0">
            <a:spAutoFit/>
          </a:bodyPr>
          <a:lstStyle/>
          <a:p>
            <a:pPr marL="342900" lvl="0" indent="-342900">
              <a:buClr>
                <a:srgbClr val="007DEE"/>
              </a:buClr>
              <a:buFont typeface="Wingdings" panose="05000000000000000000" pitchFamily="2" charset="2"/>
              <a:buChar char="§"/>
            </a:pPr>
            <a:r>
              <a:rPr lang="en-US" sz="2000" dirty="0">
                <a:solidFill>
                  <a:prstClr val="black"/>
                </a:solidFill>
              </a:rPr>
              <a:t>Yin and yang can be divided an infinite number of times.</a:t>
            </a:r>
          </a:p>
          <a:p>
            <a:pPr lvl="1">
              <a:buClr>
                <a:srgbClr val="007DEE"/>
              </a:buClr>
            </a:pPr>
            <a:endParaRPr lang="en-US" sz="2000" dirty="0">
              <a:solidFill>
                <a:prstClr val="black"/>
              </a:solidFill>
            </a:endParaRPr>
          </a:p>
          <a:p>
            <a:pPr lvl="1">
              <a:buClr>
                <a:srgbClr val="007DEE"/>
              </a:buClr>
            </a:pPr>
            <a:r>
              <a:rPr lang="en-US" sz="2000" dirty="0">
                <a:solidFill>
                  <a:prstClr val="black"/>
                </a:solidFill>
              </a:rPr>
              <a:t>     Nature has both cold and hot.</a:t>
            </a:r>
          </a:p>
          <a:p>
            <a:pPr lvl="1">
              <a:buClr>
                <a:srgbClr val="007DEE"/>
              </a:buClr>
            </a:pPr>
            <a:r>
              <a:rPr lang="en-US" sz="2000" dirty="0">
                <a:solidFill>
                  <a:prstClr val="black"/>
                </a:solidFill>
              </a:rPr>
              <a:t>     Within cold, there are infinite degrees of coldness. </a:t>
            </a:r>
          </a:p>
          <a:p>
            <a:pPr lvl="1">
              <a:buClr>
                <a:srgbClr val="007DEE"/>
              </a:buClr>
            </a:pPr>
            <a:r>
              <a:rPr lang="en-US" sz="2000" dirty="0">
                <a:solidFill>
                  <a:prstClr val="black"/>
                </a:solidFill>
              </a:rPr>
              <a:t>     Within hot, there are infinite degrees of hotness.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996112" y="2168950"/>
            <a:ext cx="2143125" cy="2561689"/>
            <a:chOff x="6996112" y="2168950"/>
            <a:chExt cx="2143125" cy="2561689"/>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996112" y="2168950"/>
              <a:ext cx="2143125" cy="2143125"/>
            </a:xfrm>
            <a:prstGeom prst="rect">
              <a:avLst/>
            </a:prstGeom>
          </p:spPr>
        </p:pic>
        <p:sp>
          <p:nvSpPr>
            <p:cNvPr id="11" name="TextBox 10"/>
            <p:cNvSpPr txBox="1"/>
            <p:nvPr/>
          </p:nvSpPr>
          <p:spPr>
            <a:xfrm>
              <a:off x="7672387" y="4361307"/>
              <a:ext cx="10429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Yin-Yang</a:t>
              </a:r>
            </a:p>
          </p:txBody>
        </p:sp>
      </p:grpSp>
    </p:spTree>
    <p:extLst>
      <p:ext uri="{BB962C8B-B14F-4D97-AF65-F5344CB8AC3E}">
        <p14:creationId xmlns:p14="http://schemas.microsoft.com/office/powerpoint/2010/main" val="1069550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418776" y="1361873"/>
            <a:ext cx="142315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An Introduction to Universal Energy</a:t>
            </a:r>
          </a:p>
        </p:txBody>
      </p:sp>
      <p:sp>
        <p:nvSpPr>
          <p:cNvPr id="5" name="TextBox 4"/>
          <p:cNvSpPr txBox="1"/>
          <p:nvPr/>
        </p:nvSpPr>
        <p:spPr>
          <a:xfrm>
            <a:off x="3379873" y="4772660"/>
            <a:ext cx="51857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UNIVERSAL ENERGY AND HUMAN BODY ENERGY</a:t>
            </a:r>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t="10004" b="6808"/>
          <a:stretch/>
        </p:blipFill>
        <p:spPr>
          <a:xfrm>
            <a:off x="4325672" y="933459"/>
            <a:ext cx="3885697" cy="3200400"/>
          </a:xfrm>
          <a:prstGeom prst="rect">
            <a:avLst/>
          </a:prstGeom>
        </p:spPr>
      </p:pic>
    </p:spTree>
    <p:extLst>
      <p:ext uri="{BB962C8B-B14F-4D97-AF65-F5344CB8AC3E}">
        <p14:creationId xmlns:p14="http://schemas.microsoft.com/office/powerpoint/2010/main" val="4261226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YIN-YANG: OTHER ASPECTS</a:t>
            </a:r>
          </a:p>
        </p:txBody>
      </p:sp>
      <p:sp>
        <p:nvSpPr>
          <p:cNvPr id="5" name="TextBox 4"/>
          <p:cNvSpPr txBox="1"/>
          <p:nvPr/>
        </p:nvSpPr>
        <p:spPr>
          <a:xfrm>
            <a:off x="2749533" y="2192980"/>
            <a:ext cx="4169567" cy="2862322"/>
          </a:xfrm>
          <a:prstGeom prst="rect">
            <a:avLst/>
          </a:prstGeom>
          <a:noFill/>
        </p:spPr>
        <p:txBody>
          <a:bodyPr wrap="square" rtlCol="0">
            <a:spAutoFit/>
          </a:bodyPr>
          <a:lstStyle/>
          <a:p>
            <a:pPr marL="342900" lvl="0" indent="-342900">
              <a:buClr>
                <a:srgbClr val="007DEE"/>
              </a:buClr>
              <a:buFont typeface="Wingdings" panose="05000000000000000000" pitchFamily="2" charset="2"/>
              <a:buChar char="§"/>
            </a:pPr>
            <a:r>
              <a:rPr lang="en-US" sz="2000" dirty="0">
                <a:solidFill>
                  <a:prstClr val="black"/>
                </a:solidFill>
              </a:rPr>
              <a:t>there is no absolutely pure yin and no absolutely pure yang.</a:t>
            </a:r>
          </a:p>
          <a:p>
            <a:pPr marL="342900" indent="-342900">
              <a:buClr>
                <a:srgbClr val="007DEE"/>
              </a:buClr>
              <a:buFont typeface="Wingdings" panose="05000000000000000000" pitchFamily="2" charset="2"/>
              <a:buChar char="§"/>
            </a:pPr>
            <a:r>
              <a:rPr lang="en-US" sz="2000" dirty="0">
                <a:solidFill>
                  <a:prstClr val="black"/>
                </a:solidFill>
              </a:rPr>
              <a:t>There is always yin in yang and yang in yin, as shown by the two dots in the yin-yang symbol.</a:t>
            </a:r>
          </a:p>
          <a:p>
            <a:pPr lvl="1">
              <a:buClr>
                <a:srgbClr val="007DEE"/>
              </a:buClr>
            </a:pPr>
            <a:endParaRPr lang="en-US" sz="2000" dirty="0">
              <a:solidFill>
                <a:prstClr val="black"/>
              </a:solidFill>
            </a:endParaRPr>
          </a:p>
          <a:p>
            <a:pPr lvl="1">
              <a:buClr>
                <a:srgbClr val="007DEE"/>
              </a:buClr>
            </a:pPr>
            <a:r>
              <a:rPr lang="en-US" sz="2000" dirty="0">
                <a:solidFill>
                  <a:prstClr val="black"/>
                </a:solidFill>
              </a:rPr>
              <a:t>     In a hot summer, there is steaming hot days and hot days with a little breeze.</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996112" y="2168950"/>
            <a:ext cx="2143125" cy="2561689"/>
            <a:chOff x="6996112" y="2168950"/>
            <a:chExt cx="2143125" cy="2561689"/>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996112" y="2168950"/>
              <a:ext cx="2143125" cy="2143125"/>
            </a:xfrm>
            <a:prstGeom prst="rect">
              <a:avLst/>
            </a:prstGeom>
          </p:spPr>
        </p:pic>
        <p:sp>
          <p:nvSpPr>
            <p:cNvPr id="11" name="TextBox 10"/>
            <p:cNvSpPr txBox="1"/>
            <p:nvPr/>
          </p:nvSpPr>
          <p:spPr>
            <a:xfrm>
              <a:off x="7672387" y="4361307"/>
              <a:ext cx="10429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Yin-Yang</a:t>
              </a:r>
            </a:p>
          </p:txBody>
        </p:sp>
      </p:grpSp>
      <p:sp>
        <p:nvSpPr>
          <p:cNvPr id="8" name="Smiley Face 7"/>
          <p:cNvSpPr/>
          <p:nvPr/>
        </p:nvSpPr>
        <p:spPr>
          <a:xfrm>
            <a:off x="7895301" y="2528597"/>
            <a:ext cx="307911" cy="307909"/>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stretch>
            <a:fillRect/>
          </a:stretch>
        </p:blipFill>
        <p:spPr>
          <a:xfrm>
            <a:off x="7904387" y="3604871"/>
            <a:ext cx="329184" cy="329184"/>
          </a:xfrm>
          <a:prstGeom prst="rect">
            <a:avLst/>
          </a:prstGeom>
        </p:spPr>
      </p:pic>
    </p:spTree>
    <p:extLst>
      <p:ext uri="{BB962C8B-B14F-4D97-AF65-F5344CB8AC3E}">
        <p14:creationId xmlns:p14="http://schemas.microsoft.com/office/powerpoint/2010/main" val="1600806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dirty="0">
                <a:latin typeface="Calibri" panose="020F0502020204030204"/>
              </a:rPr>
              <a:t>YIN-YANG SUMMARY</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
        <p:nvSpPr>
          <p:cNvPr id="5" name="TextBox 4"/>
          <p:cNvSpPr txBox="1"/>
          <p:nvPr/>
        </p:nvSpPr>
        <p:spPr>
          <a:xfrm>
            <a:off x="2665378" y="2509099"/>
            <a:ext cx="4178335" cy="1323439"/>
          </a:xfrm>
          <a:prstGeom prst="rect">
            <a:avLst/>
          </a:prstGeom>
          <a:noFill/>
        </p:spPr>
        <p:txBody>
          <a:bodyPr wrap="square" rtlCol="0">
            <a:spAutoFit/>
          </a:bodyPr>
          <a:lstStyle/>
          <a:p>
            <a:pPr>
              <a:buClr>
                <a:srgbClr val="007DEE"/>
              </a:buClr>
            </a:pPr>
            <a:r>
              <a:rPr lang="en-US" sz="2000" i="1" dirty="0"/>
              <a:t>     Yin and yang are opposites, mutually restraining and balancing, interdependent, interacting, and constantly moving and changing. </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996112" y="2168950"/>
            <a:ext cx="2143125" cy="2561689"/>
            <a:chOff x="6996112" y="2168950"/>
            <a:chExt cx="2143125" cy="2561689"/>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996112" y="2168950"/>
              <a:ext cx="2143125" cy="2143125"/>
            </a:xfrm>
            <a:prstGeom prst="rect">
              <a:avLst/>
            </a:prstGeom>
          </p:spPr>
        </p:pic>
        <p:sp>
          <p:nvSpPr>
            <p:cNvPr id="11" name="TextBox 10"/>
            <p:cNvSpPr txBox="1"/>
            <p:nvPr/>
          </p:nvSpPr>
          <p:spPr>
            <a:xfrm>
              <a:off x="7672387" y="4361307"/>
              <a:ext cx="1042989" cy="369332"/>
            </a:xfrm>
            <a:prstGeom prst="rect">
              <a:avLst/>
            </a:prstGeom>
            <a:noFill/>
          </p:spPr>
          <p:txBody>
            <a:bodyPr wrap="square" rtlCol="0">
              <a:spAutoFit/>
            </a:bodyPr>
            <a:lstStyle/>
            <a:p>
              <a:r>
                <a:rPr lang="en-US" dirty="0"/>
                <a:t>Yin-Yang</a:t>
              </a:r>
            </a:p>
          </p:txBody>
        </p:sp>
      </p:grpSp>
    </p:spTree>
    <p:extLst>
      <p:ext uri="{BB962C8B-B14F-4D97-AF65-F5344CB8AC3E}">
        <p14:creationId xmlns:p14="http://schemas.microsoft.com/office/powerpoint/2010/main" val="1482540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Universal Energy and Body Energy </a:t>
            </a:r>
            <a:br>
              <a:rPr lang="en-US" dirty="0"/>
            </a:br>
            <a:r>
              <a:rPr lang="en-US" dirty="0"/>
              <a:t>Class Summary</a:t>
            </a:r>
          </a:p>
        </p:txBody>
      </p:sp>
      <p:sp>
        <p:nvSpPr>
          <p:cNvPr id="3" name="Content Placeholder 2"/>
          <p:cNvSpPr>
            <a:spLocks noGrp="1"/>
          </p:cNvSpPr>
          <p:nvPr>
            <p:ph sz="half" idx="1"/>
          </p:nvPr>
        </p:nvSpPr>
        <p:spPr/>
        <p:txBody>
          <a:bodyPr/>
          <a:lstStyle/>
          <a:p>
            <a:r>
              <a:rPr lang="en-US" dirty="0"/>
              <a:t>Learning about universal energy so to apply it to your body and everything in your daily life.</a:t>
            </a:r>
          </a:p>
        </p:txBody>
      </p:sp>
      <p:sp>
        <p:nvSpPr>
          <p:cNvPr id="6" name="Rectangle 2"/>
          <p:cNvSpPr>
            <a:spLocks noGrp="1" noChangeArrowheads="1"/>
          </p:cNvSpPr>
          <p:nvPr>
            <p:ph sz="half" idx="2"/>
          </p:nvPr>
        </p:nvSpPr>
        <p:spPr bwMode="auto">
          <a:xfrm>
            <a:off x="7417837" y="2231668"/>
            <a:ext cx="3853544" cy="344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2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Look deep into nature and you will understand everything.</a:t>
            </a: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endParaRPr>
          </a:p>
          <a:p>
            <a:pPr marL="342900" marR="0" lvl="0" indent="-342900" algn="ctr" defTabSz="914400" rtl="0" eaLnBrk="0" fontAlgn="base" latinLnBrk="0" hangingPunct="0">
              <a:lnSpc>
                <a:spcPct val="100000"/>
              </a:lnSpc>
              <a:spcBef>
                <a:spcPct val="0"/>
              </a:spcBef>
              <a:spcAft>
                <a:spcPct val="0"/>
              </a:spcAft>
              <a:buClrTx/>
              <a:buSzTx/>
              <a:buFontTx/>
              <a:buChar char="-"/>
              <a:tabLst/>
            </a:pPr>
            <a:r>
              <a:rPr kumimoji="0" lang="en-US" altLang="en-US" sz="20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Albert Einstein (1879-1955)</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i="1" dirty="0">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2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If you want to find the secrets of the universe, think in terms of energy, frequency and vibration.</a:t>
            </a: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Nikola Tesla (1856-1943)</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6567266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rgbClr val="5E46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023353" y="1361873"/>
            <a:ext cx="1423157" cy="1477328"/>
          </a:xfrm>
          <a:prstGeom prst="rect">
            <a:avLst/>
          </a:prstGeom>
          <a:noFill/>
        </p:spPr>
        <p:txBody>
          <a:bodyPr wrap="square" rtlCol="0">
            <a:spAutoFit/>
          </a:bodyPr>
          <a:lstStyle/>
          <a:p>
            <a:pPr lvl="0" algn="ctr">
              <a:defRPr/>
            </a:pPr>
            <a:r>
              <a:rPr lang="en-US" dirty="0">
                <a:solidFill>
                  <a:prstClr val="white"/>
                </a:solidFill>
              </a:rPr>
              <a:t>Changes in Universal Energy,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Yin-yang, and Five Phases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0323" y="924127"/>
            <a:ext cx="5005298" cy="3268493"/>
          </a:xfrm>
          <a:prstGeom prst="rect">
            <a:avLst/>
          </a:prstGeom>
        </p:spPr>
      </p:pic>
      <p:sp>
        <p:nvSpPr>
          <p:cNvPr id="5" name="TextBox 4"/>
          <p:cNvSpPr txBox="1"/>
          <p:nvPr/>
        </p:nvSpPr>
        <p:spPr>
          <a:xfrm>
            <a:off x="3379873" y="4772660"/>
            <a:ext cx="51857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UNIVERSAL ENERGY AND HUMAN BODY ENERGY</a:t>
            </a:r>
          </a:p>
        </p:txBody>
      </p:sp>
    </p:spTree>
    <p:extLst>
      <p:ext uri="{BB962C8B-B14F-4D97-AF65-F5344CB8AC3E}">
        <p14:creationId xmlns:p14="http://schemas.microsoft.com/office/powerpoint/2010/main" val="2393196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YIN </a:t>
            </a:r>
            <a:r>
              <a:rPr lang="en-US" dirty="0">
                <a:solidFill>
                  <a:prstClr val="black"/>
                </a:solidFill>
                <a:latin typeface="Calibri" panose="020F0502020204030204"/>
              </a:rPr>
              <a:t>AND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YANG STAGES OF CHANGE</a:t>
            </a:r>
          </a:p>
        </p:txBody>
      </p:sp>
      <p:sp>
        <p:nvSpPr>
          <p:cNvPr id="5" name="TextBox 4"/>
          <p:cNvSpPr txBox="1"/>
          <p:nvPr/>
        </p:nvSpPr>
        <p:spPr>
          <a:xfrm>
            <a:off x="2749533" y="2192980"/>
            <a:ext cx="4169567" cy="139730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Principle of Change.</a:t>
            </a:r>
          </a:p>
          <a:p>
            <a:pPr marL="742950" lvl="1" indent="-285750">
              <a:spcBef>
                <a:spcPct val="20000"/>
              </a:spcBef>
              <a:buClr>
                <a:srgbClr val="60B5CC"/>
              </a:buClr>
              <a:buSzPct val="90000"/>
              <a:buFont typeface="Corbel" panose="020B0503020204020204" pitchFamily="34" charset="0"/>
              <a:buChar char="-"/>
            </a:pPr>
            <a:r>
              <a:rPr lang="en-US" dirty="0">
                <a:solidFill>
                  <a:prstClr val="black"/>
                </a:solidFill>
                <a:latin typeface="Corbel"/>
              </a:rPr>
              <a:t>Nothing is statistic</a:t>
            </a:r>
          </a:p>
          <a:p>
            <a:pPr marL="742950" lvl="1" indent="-285750">
              <a:spcBef>
                <a:spcPct val="20000"/>
              </a:spcBef>
              <a:buClr>
                <a:srgbClr val="60B5CC"/>
              </a:buClr>
              <a:buSzPct val="90000"/>
              <a:buFont typeface="Corbel" panose="020B0503020204020204" pitchFamily="34" charset="0"/>
              <a:buChar char="-"/>
            </a:pPr>
            <a:r>
              <a:rPr lang="en-US" dirty="0">
                <a:solidFill>
                  <a:prstClr val="black"/>
                </a:solidFill>
                <a:latin typeface="Corbel"/>
              </a:rPr>
              <a:t>Everything changes</a:t>
            </a:r>
          </a:p>
          <a:p>
            <a:pPr marL="742950" lvl="1" indent="-285750">
              <a:spcBef>
                <a:spcPct val="20000"/>
              </a:spcBef>
              <a:buClr>
                <a:srgbClr val="60B5CC"/>
              </a:buClr>
              <a:buSzPct val="90000"/>
              <a:buFont typeface="Corbel" panose="020B0503020204020204" pitchFamily="34" charset="0"/>
              <a:buChar char="-"/>
            </a:pPr>
            <a:r>
              <a:rPr lang="en-US" dirty="0">
                <a:solidFill>
                  <a:prstClr val="black"/>
                </a:solidFill>
                <a:latin typeface="Corbel"/>
              </a:rPr>
              <a:t>Rules of change</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5844944" y="2711101"/>
            <a:ext cx="3894315" cy="1263739"/>
            <a:chOff x="1903" y="0"/>
            <a:chExt cx="3894315" cy="969264"/>
          </a:xfrm>
        </p:grpSpPr>
        <p:sp>
          <p:nvSpPr>
            <p:cNvPr id="14" name="Rectangle: Rounded Corners 13"/>
            <p:cNvSpPr/>
            <p:nvPr/>
          </p:nvSpPr>
          <p:spPr>
            <a:xfrm rot="437932">
              <a:off x="1903" y="0"/>
              <a:ext cx="3894315" cy="969264"/>
            </a:xfrm>
            <a:prstGeom prst="roundRect">
              <a:avLst>
                <a:gd name="adj" fmla="val 10000"/>
              </a:avLst>
            </a:prstGeom>
            <a:solidFill>
              <a:srgbClr val="F0AD00">
                <a:hueOff val="0"/>
                <a:satOff val="0"/>
                <a:lumOff val="0"/>
                <a:alphaOff val="0"/>
              </a:srgbClr>
            </a:solidFill>
            <a:ln w="48000" cap="flat" cmpd="thickThin" algn="ctr">
              <a:solidFill>
                <a:sysClr val="window" lastClr="FFFFFF">
                  <a:hueOff val="0"/>
                  <a:satOff val="0"/>
                  <a:lumOff val="0"/>
                  <a:alphaOff val="0"/>
                </a:sysClr>
              </a:solidFill>
              <a:prstDash val="solid"/>
            </a:ln>
            <a:effectLst/>
          </p:spPr>
        </p:sp>
        <p:sp>
          <p:nvSpPr>
            <p:cNvPr id="15" name="Rectangle: Rounded Corners 4"/>
            <p:cNvSpPr txBox="1"/>
            <p:nvPr/>
          </p:nvSpPr>
          <p:spPr>
            <a:xfrm rot="437932">
              <a:off x="30292" y="28389"/>
              <a:ext cx="3837537" cy="912486"/>
            </a:xfrm>
            <a:prstGeom prst="rect">
              <a:avLst/>
            </a:prstGeom>
            <a:noFill/>
            <a:ln>
              <a:noFill/>
            </a:ln>
            <a:effectLst/>
          </p:spPr>
          <p:txBody>
            <a:bodyPr spcFirstLastPara="0" vert="horz" wrap="square" lIns="87630" tIns="87630" rIns="87630" bIns="87630" numCol="1" spcCol="1270" anchor="ctr" anchorCtr="0">
              <a:noAutofit/>
            </a:bodyPr>
            <a:lstStyle/>
            <a:p>
              <a:pPr marL="0" marR="0" lvl="0" indent="0" algn="ctr" defTabSz="1022350" eaLnBrk="1" fontAlgn="auto" latinLnBrk="0" hangingPunct="1">
                <a:lnSpc>
                  <a:spcPct val="90000"/>
                </a:lnSpc>
                <a:spcBef>
                  <a:spcPct val="0"/>
                </a:spcBef>
                <a:spcAft>
                  <a:spcPct val="35000"/>
                </a:spcAft>
                <a:buClrTx/>
                <a:buSzTx/>
                <a:buFontTx/>
                <a:buNone/>
                <a:tabLst/>
                <a:defRPr/>
              </a:pPr>
              <a:r>
                <a:rPr kumimoji="0" lang="en-US" sz="2300" b="0" i="0" u="none" strike="noStrike" kern="1200" cap="none" spc="0" normalizeH="0" baseline="0" noProof="0" dirty="0">
                  <a:ln>
                    <a:noFill/>
                  </a:ln>
                  <a:solidFill>
                    <a:sysClr val="window" lastClr="FFFFFF"/>
                  </a:solidFill>
                  <a:effectLst/>
                  <a:uLnTx/>
                  <a:uFillTx/>
                  <a:latin typeface="Forte" panose="03060902040502070203" pitchFamily="66" charset="0"/>
                  <a:ea typeface="+mn-ea"/>
                  <a:cs typeface="+mn-cs"/>
                </a:rPr>
                <a:t>Welcome to the Reality of </a:t>
              </a:r>
              <a:r>
                <a:rPr kumimoji="0" lang="en-US" sz="4800" b="0" i="0" u="none" strike="noStrike" kern="1200" cap="none" spc="0" normalizeH="0" baseline="0" noProof="0" dirty="0">
                  <a:ln>
                    <a:noFill/>
                  </a:ln>
                  <a:solidFill>
                    <a:sysClr val="window" lastClr="FFFFFF"/>
                  </a:solidFill>
                  <a:effectLst/>
                  <a:uLnTx/>
                  <a:uFillTx/>
                  <a:latin typeface="Broadway" panose="04040905080B02020502" pitchFamily="82" charset="0"/>
                </a:rPr>
                <a:t>Change</a:t>
              </a:r>
            </a:p>
          </p:txBody>
        </p:sp>
      </p:grpSp>
    </p:spTree>
    <p:extLst>
      <p:ext uri="{BB962C8B-B14F-4D97-AF65-F5344CB8AC3E}">
        <p14:creationId xmlns:p14="http://schemas.microsoft.com/office/powerpoint/2010/main" val="2106332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PHASES OF CHANGE</a:t>
            </a:r>
          </a:p>
        </p:txBody>
      </p:sp>
      <p:sp>
        <p:nvSpPr>
          <p:cNvPr id="5" name="TextBox 4"/>
          <p:cNvSpPr txBox="1"/>
          <p:nvPr/>
        </p:nvSpPr>
        <p:spPr>
          <a:xfrm>
            <a:off x="2749533" y="2192980"/>
            <a:ext cx="3077335" cy="1372683"/>
          </a:xfrm>
          <a:prstGeom prst="rect">
            <a:avLst/>
          </a:prstGeom>
          <a:noFill/>
        </p:spPr>
        <p:txBody>
          <a:bodyPr wrap="square" rtlCol="0">
            <a:spAutoFit/>
          </a:bodyPr>
          <a:lstStyle/>
          <a:p>
            <a:pPr marL="438912" lvl="0" indent="-320040">
              <a:buClr>
                <a:srgbClr val="007DEE"/>
              </a:buClr>
              <a:buSzPct val="80000"/>
              <a:buFont typeface="Wingdings 2"/>
              <a:buChar char=""/>
            </a:pPr>
            <a:r>
              <a:rPr lang="en-US" sz="2000" dirty="0">
                <a:solidFill>
                  <a:prstClr val="black"/>
                </a:solidFill>
                <a:latin typeface="Corbel"/>
              </a:rPr>
              <a:t>To capture the natural phenomenon:</a:t>
            </a:r>
          </a:p>
          <a:p>
            <a:pPr marL="742950" lvl="1" indent="-285750">
              <a:spcBef>
                <a:spcPct val="20000"/>
              </a:spcBef>
              <a:buClr>
                <a:srgbClr val="60B5CC"/>
              </a:buClr>
              <a:buSzPct val="90000"/>
              <a:buFont typeface="Corbel" panose="020B0503020204020204" pitchFamily="34" charset="0"/>
              <a:buChar char="-"/>
            </a:pPr>
            <a:r>
              <a:rPr lang="en-US" dirty="0">
                <a:solidFill>
                  <a:prstClr val="black"/>
                </a:solidFill>
                <a:latin typeface="Corbel"/>
              </a:rPr>
              <a:t>Greek 4-elements</a:t>
            </a:r>
          </a:p>
          <a:p>
            <a:pPr marL="742950" lvl="1" indent="-285750">
              <a:spcBef>
                <a:spcPct val="20000"/>
              </a:spcBef>
              <a:buClr>
                <a:srgbClr val="60B5CC"/>
              </a:buClr>
              <a:buSzPct val="90000"/>
              <a:buFont typeface="Corbel" panose="020B0503020204020204" pitchFamily="34" charset="0"/>
              <a:buChar char="-"/>
            </a:pPr>
            <a:r>
              <a:rPr lang="en-US" dirty="0">
                <a:solidFill>
                  <a:prstClr val="black"/>
                </a:solidFill>
                <a:latin typeface="Corbel"/>
              </a:rPr>
              <a:t>Chinese 5-phases</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43" name="Group 42"/>
          <p:cNvGrpSpPr/>
          <p:nvPr/>
        </p:nvGrpSpPr>
        <p:grpSpPr>
          <a:xfrm>
            <a:off x="6573475" y="1964987"/>
            <a:ext cx="2777229" cy="2427830"/>
            <a:chOff x="6566334" y="1899793"/>
            <a:chExt cx="2777229" cy="2427830"/>
          </a:xfrm>
        </p:grpSpPr>
        <p:grpSp>
          <p:nvGrpSpPr>
            <p:cNvPr id="40" name="Group 39"/>
            <p:cNvGrpSpPr/>
            <p:nvPr/>
          </p:nvGrpSpPr>
          <p:grpSpPr>
            <a:xfrm>
              <a:off x="7149003" y="2133063"/>
              <a:ext cx="2194560" cy="2194560"/>
              <a:chOff x="7149003" y="2361663"/>
              <a:chExt cx="2190944" cy="2136340"/>
            </a:xfrm>
          </p:grpSpPr>
          <p:grpSp>
            <p:nvGrpSpPr>
              <p:cNvPr id="35" name="Group 34"/>
              <p:cNvGrpSpPr/>
              <p:nvPr/>
            </p:nvGrpSpPr>
            <p:grpSpPr>
              <a:xfrm>
                <a:off x="7437120" y="2685950"/>
                <a:ext cx="1676400" cy="1486100"/>
                <a:chOff x="5351025" y="2685950"/>
                <a:chExt cx="1489950" cy="1486100"/>
              </a:xfrm>
            </p:grpSpPr>
            <p:pic>
              <p:nvPicPr>
                <p:cNvPr id="30" name="Picture 29"/>
                <p:cNvPicPr>
                  <a:picLocks noChangeAspect="1"/>
                </p:cNvPicPr>
                <p:nvPr/>
              </p:nvPicPr>
              <p:blipFill>
                <a:blip r:embed="rId2"/>
                <a:stretch>
                  <a:fillRect/>
                </a:stretch>
              </p:blipFill>
              <p:spPr>
                <a:xfrm>
                  <a:off x="5351025" y="2685950"/>
                  <a:ext cx="1489950" cy="1486100"/>
                </a:xfrm>
                <a:prstGeom prst="rect">
                  <a:avLst/>
                </a:prstGeom>
              </p:spPr>
            </p:pic>
            <p:sp>
              <p:nvSpPr>
                <p:cNvPr id="31" name="TextBox 30"/>
                <p:cNvSpPr txBox="1"/>
                <p:nvPr/>
              </p:nvSpPr>
              <p:spPr>
                <a:xfrm>
                  <a:off x="5471160" y="2917189"/>
                  <a:ext cx="502941" cy="307777"/>
                </a:xfrm>
                <a:prstGeom prst="rect">
                  <a:avLst/>
                </a:prstGeom>
                <a:noFill/>
              </p:spPr>
              <p:txBody>
                <a:bodyPr wrap="square" rtlCol="0">
                  <a:spAutoFit/>
                </a:bodyPr>
                <a:lstStyle/>
                <a:p>
                  <a:r>
                    <a:rPr lang="en-US" sz="1400" dirty="0">
                      <a:solidFill>
                        <a:schemeClr val="bg1"/>
                      </a:solidFill>
                    </a:rPr>
                    <a:t>DRY</a:t>
                  </a:r>
                </a:p>
              </p:txBody>
            </p:sp>
            <p:sp>
              <p:nvSpPr>
                <p:cNvPr id="32" name="TextBox 31"/>
                <p:cNvSpPr txBox="1"/>
                <p:nvPr/>
              </p:nvSpPr>
              <p:spPr>
                <a:xfrm>
                  <a:off x="6165134" y="2917189"/>
                  <a:ext cx="502941" cy="307777"/>
                </a:xfrm>
                <a:prstGeom prst="rect">
                  <a:avLst/>
                </a:prstGeom>
                <a:noFill/>
              </p:spPr>
              <p:txBody>
                <a:bodyPr wrap="square" rtlCol="0">
                  <a:spAutoFit/>
                </a:bodyPr>
                <a:lstStyle/>
                <a:p>
                  <a:r>
                    <a:rPr lang="en-US" sz="1400" dirty="0">
                      <a:solidFill>
                        <a:schemeClr val="bg1"/>
                      </a:solidFill>
                    </a:rPr>
                    <a:t>HOT</a:t>
                  </a:r>
                </a:p>
              </p:txBody>
            </p:sp>
            <p:sp>
              <p:nvSpPr>
                <p:cNvPr id="33" name="TextBox 32"/>
                <p:cNvSpPr txBox="1"/>
                <p:nvPr/>
              </p:nvSpPr>
              <p:spPr>
                <a:xfrm>
                  <a:off x="5440680" y="3610609"/>
                  <a:ext cx="590162" cy="307777"/>
                </a:xfrm>
                <a:prstGeom prst="rect">
                  <a:avLst/>
                </a:prstGeom>
                <a:noFill/>
              </p:spPr>
              <p:txBody>
                <a:bodyPr wrap="square" rtlCol="0">
                  <a:spAutoFit/>
                </a:bodyPr>
                <a:lstStyle/>
                <a:p>
                  <a:r>
                    <a:rPr lang="en-US" sz="1400" dirty="0">
                      <a:solidFill>
                        <a:schemeClr val="bg1"/>
                      </a:solidFill>
                    </a:rPr>
                    <a:t>COLD</a:t>
                  </a:r>
                </a:p>
              </p:txBody>
            </p:sp>
            <p:sp>
              <p:nvSpPr>
                <p:cNvPr id="34" name="TextBox 33"/>
                <p:cNvSpPr txBox="1"/>
                <p:nvPr/>
              </p:nvSpPr>
              <p:spPr>
                <a:xfrm>
                  <a:off x="6172200" y="3610609"/>
                  <a:ext cx="537512" cy="307777"/>
                </a:xfrm>
                <a:prstGeom prst="rect">
                  <a:avLst/>
                </a:prstGeom>
                <a:noFill/>
              </p:spPr>
              <p:txBody>
                <a:bodyPr wrap="square" rtlCol="0">
                  <a:spAutoFit/>
                </a:bodyPr>
                <a:lstStyle/>
                <a:p>
                  <a:r>
                    <a:rPr lang="en-US" sz="1400" dirty="0">
                      <a:solidFill>
                        <a:schemeClr val="bg1"/>
                      </a:solidFill>
                    </a:rPr>
                    <a:t>WET</a:t>
                  </a:r>
                </a:p>
              </p:txBody>
            </p:sp>
          </p:grpSp>
          <p:sp>
            <p:nvSpPr>
              <p:cNvPr id="36" name="TextBox 35"/>
              <p:cNvSpPr txBox="1"/>
              <p:nvPr/>
            </p:nvSpPr>
            <p:spPr>
              <a:xfrm>
                <a:off x="7961436" y="2361663"/>
                <a:ext cx="574428" cy="338554"/>
              </a:xfrm>
              <a:prstGeom prst="rect">
                <a:avLst/>
              </a:prstGeom>
              <a:noFill/>
            </p:spPr>
            <p:txBody>
              <a:bodyPr wrap="square" rtlCol="0">
                <a:spAutoFit/>
              </a:bodyPr>
              <a:lstStyle/>
              <a:p>
                <a:r>
                  <a:rPr lang="en-US" sz="1600" dirty="0"/>
                  <a:t>Fire</a:t>
                </a:r>
              </a:p>
            </p:txBody>
          </p:sp>
          <p:sp>
            <p:nvSpPr>
              <p:cNvPr id="37" name="TextBox 36"/>
              <p:cNvSpPr txBox="1"/>
              <p:nvPr/>
            </p:nvSpPr>
            <p:spPr>
              <a:xfrm>
                <a:off x="7823793" y="4159449"/>
                <a:ext cx="857344" cy="338554"/>
              </a:xfrm>
              <a:prstGeom prst="rect">
                <a:avLst/>
              </a:prstGeom>
              <a:noFill/>
            </p:spPr>
            <p:txBody>
              <a:bodyPr wrap="square" rtlCol="0">
                <a:spAutoFit/>
              </a:bodyPr>
              <a:lstStyle/>
              <a:p>
                <a:r>
                  <a:rPr lang="en-US" sz="1600" dirty="0"/>
                  <a:t>Water</a:t>
                </a:r>
              </a:p>
            </p:txBody>
          </p:sp>
          <p:sp>
            <p:nvSpPr>
              <p:cNvPr id="38" name="TextBox 37"/>
              <p:cNvSpPr txBox="1"/>
              <p:nvPr/>
            </p:nvSpPr>
            <p:spPr>
              <a:xfrm rot="16200000">
                <a:off x="7097300" y="3236028"/>
                <a:ext cx="441960" cy="338554"/>
              </a:xfrm>
              <a:prstGeom prst="rect">
                <a:avLst/>
              </a:prstGeom>
              <a:noFill/>
            </p:spPr>
            <p:txBody>
              <a:bodyPr wrap="square" rtlCol="0">
                <a:spAutoFit/>
              </a:bodyPr>
              <a:lstStyle/>
              <a:p>
                <a:r>
                  <a:rPr lang="en-US" sz="1600" dirty="0"/>
                  <a:t>Air</a:t>
                </a:r>
              </a:p>
            </p:txBody>
          </p:sp>
          <p:sp>
            <p:nvSpPr>
              <p:cNvPr id="39" name="TextBox 38"/>
              <p:cNvSpPr txBox="1"/>
              <p:nvPr/>
            </p:nvSpPr>
            <p:spPr>
              <a:xfrm rot="5400000">
                <a:off x="8831580" y="3222723"/>
                <a:ext cx="678180" cy="338554"/>
              </a:xfrm>
              <a:prstGeom prst="rect">
                <a:avLst/>
              </a:prstGeom>
              <a:noFill/>
            </p:spPr>
            <p:txBody>
              <a:bodyPr wrap="square" rtlCol="0">
                <a:spAutoFit/>
              </a:bodyPr>
              <a:lstStyle/>
              <a:p>
                <a:r>
                  <a:rPr lang="en-US" sz="1600" dirty="0"/>
                  <a:t>Earth</a:t>
                </a:r>
              </a:p>
            </p:txBody>
          </p:sp>
        </p:grpSp>
        <p:graphicFrame>
          <p:nvGraphicFramePr>
            <p:cNvPr id="42" name="Diagram 41"/>
            <p:cNvGraphicFramePr/>
            <p:nvPr>
              <p:extLst>
                <p:ext uri="{D42A27DB-BD31-4B8C-83A1-F6EECF244321}">
                  <p14:modId xmlns:p14="http://schemas.microsoft.com/office/powerpoint/2010/main" val="2411212185"/>
                </p:ext>
              </p:extLst>
            </p:nvPr>
          </p:nvGraphicFramePr>
          <p:xfrm>
            <a:off x="6566334" y="1899793"/>
            <a:ext cx="1843564"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Tree>
    <p:extLst>
      <p:ext uri="{BB962C8B-B14F-4D97-AF65-F5344CB8AC3E}">
        <p14:creationId xmlns:p14="http://schemas.microsoft.com/office/powerpoint/2010/main" val="1959727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PHASES OF CHANGE</a:t>
            </a:r>
          </a:p>
        </p:txBody>
      </p:sp>
      <p:sp>
        <p:nvSpPr>
          <p:cNvPr id="5" name="TextBox 4"/>
          <p:cNvSpPr txBox="1"/>
          <p:nvPr/>
        </p:nvSpPr>
        <p:spPr>
          <a:xfrm>
            <a:off x="2749533" y="2192980"/>
            <a:ext cx="3567291" cy="2585323"/>
          </a:xfrm>
          <a:prstGeom prst="rect">
            <a:avLst/>
          </a:prstGeom>
          <a:noFill/>
        </p:spPr>
        <p:txBody>
          <a:bodyPr wrap="square" rtlCol="0">
            <a:spAutoFit/>
          </a:bodyPr>
          <a:lstStyle/>
          <a:p>
            <a:pPr marL="285750" indent="-285750">
              <a:buClr>
                <a:srgbClr val="007DEE"/>
              </a:buClr>
              <a:buFont typeface="Wingdings" panose="05000000000000000000" pitchFamily="2" charset="2"/>
              <a:buChar char="§"/>
            </a:pPr>
            <a:r>
              <a:rPr lang="en-US" dirty="0"/>
              <a:t>Five phases are the five changing states.</a:t>
            </a:r>
          </a:p>
          <a:p>
            <a:pPr>
              <a:buClr>
                <a:srgbClr val="007DEE"/>
              </a:buClr>
            </a:pPr>
            <a:endParaRPr lang="en-US" dirty="0"/>
          </a:p>
          <a:p>
            <a:pPr marL="285750" indent="-285750">
              <a:buClr>
                <a:srgbClr val="007DEE"/>
              </a:buClr>
              <a:buFont typeface="Wingdings" panose="05000000000000000000" pitchFamily="2" charset="2"/>
              <a:buChar char="§"/>
            </a:pPr>
            <a:r>
              <a:rPr lang="en-US" dirty="0"/>
              <a:t>Five Phases:</a:t>
            </a:r>
          </a:p>
          <a:p>
            <a:pPr marL="742950" lvl="1" indent="-285750">
              <a:buClr>
                <a:srgbClr val="007DEE"/>
              </a:buClr>
              <a:buFont typeface="Calibri" panose="020F0502020204030204" pitchFamily="34" charset="0"/>
              <a:buChar char="-"/>
            </a:pPr>
            <a:r>
              <a:rPr lang="en-US" dirty="0"/>
              <a:t>Wood (Plant)</a:t>
            </a:r>
          </a:p>
          <a:p>
            <a:pPr marL="742950" lvl="1" indent="-285750">
              <a:buClr>
                <a:srgbClr val="007DEE"/>
              </a:buClr>
              <a:buFont typeface="Calibri" panose="020F0502020204030204" pitchFamily="34" charset="0"/>
              <a:buChar char="-"/>
            </a:pPr>
            <a:r>
              <a:rPr lang="en-US" dirty="0"/>
              <a:t>Fire</a:t>
            </a:r>
          </a:p>
          <a:p>
            <a:pPr marL="742950" lvl="1" indent="-285750">
              <a:buClr>
                <a:srgbClr val="007DEE"/>
              </a:buClr>
              <a:buFont typeface="Calibri" panose="020F0502020204030204" pitchFamily="34" charset="0"/>
              <a:buChar char="-"/>
            </a:pPr>
            <a:r>
              <a:rPr lang="en-US" dirty="0"/>
              <a:t>Earth</a:t>
            </a:r>
          </a:p>
          <a:p>
            <a:pPr marL="742950" lvl="1" indent="-285750">
              <a:buClr>
                <a:srgbClr val="007DEE"/>
              </a:buClr>
              <a:buFont typeface="Calibri" panose="020F0502020204030204" pitchFamily="34" charset="0"/>
              <a:buChar char="-"/>
            </a:pPr>
            <a:r>
              <a:rPr lang="en-US" dirty="0"/>
              <a:t>Medal</a:t>
            </a:r>
          </a:p>
          <a:p>
            <a:pPr marL="742950" lvl="1" indent="-285750">
              <a:buClr>
                <a:srgbClr val="007DEE"/>
              </a:buClr>
              <a:buFont typeface="Calibri" panose="020F0502020204030204" pitchFamily="34" charset="0"/>
              <a:buChar char="-"/>
            </a:pPr>
            <a:r>
              <a:rPr lang="en-US" dirty="0"/>
              <a:t>Water</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p:cNvGraphicFramePr/>
          <p:nvPr>
            <p:extLst>
              <p:ext uri="{D42A27DB-BD31-4B8C-83A1-F6EECF244321}">
                <p14:modId xmlns:p14="http://schemas.microsoft.com/office/powerpoint/2010/main" val="1671103584"/>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6951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PHASES OF CHANGE</a:t>
            </a:r>
          </a:p>
        </p:txBody>
      </p:sp>
      <p:sp>
        <p:nvSpPr>
          <p:cNvPr id="5" name="TextBox 4"/>
          <p:cNvSpPr txBox="1"/>
          <p:nvPr/>
        </p:nvSpPr>
        <p:spPr>
          <a:xfrm>
            <a:off x="2749533" y="1773880"/>
            <a:ext cx="3567291" cy="3539430"/>
          </a:xfrm>
          <a:prstGeom prst="rect">
            <a:avLst/>
          </a:prstGeom>
          <a:noFill/>
        </p:spPr>
        <p:txBody>
          <a:bodyPr wrap="square" rtlCol="0">
            <a:spAutoFit/>
          </a:bodyPr>
          <a:lstStyle/>
          <a:p>
            <a:pPr marL="285750" indent="-285750">
              <a:buClr>
                <a:srgbClr val="007DEE"/>
              </a:buClr>
              <a:buFont typeface="Wingdings" panose="05000000000000000000" pitchFamily="2" charset="2"/>
              <a:buChar char="§"/>
            </a:pPr>
            <a:r>
              <a:rPr lang="en-US" dirty="0"/>
              <a:t>Wood Phase:</a:t>
            </a:r>
          </a:p>
          <a:p>
            <a:pPr marL="742950" lvl="1" indent="-285750">
              <a:buClr>
                <a:srgbClr val="007DEE"/>
              </a:buClr>
              <a:buFont typeface="Calibri" panose="020F0502020204030204" pitchFamily="34" charset="0"/>
              <a:buChar char="-"/>
            </a:pPr>
            <a:r>
              <a:rPr lang="en-US" dirty="0"/>
              <a:t>State: </a:t>
            </a:r>
            <a:r>
              <a:rPr lang="en-US" sz="1700" dirty="0"/>
              <a:t>can be flexed and extended, flexible, expansion, extension, growing and developing.</a:t>
            </a:r>
          </a:p>
          <a:p>
            <a:pPr marL="742950" lvl="1" indent="-285750">
              <a:buClr>
                <a:srgbClr val="007DEE"/>
              </a:buClr>
              <a:buFont typeface="Calibri" panose="020F0502020204030204" pitchFamily="34" charset="0"/>
              <a:buChar char="-"/>
            </a:pPr>
            <a:r>
              <a:rPr lang="en-US" dirty="0"/>
              <a:t>Motion: </a:t>
            </a:r>
            <a:r>
              <a:rPr lang="en-US" sz="1700" dirty="0"/>
              <a:t>giving rise or birth, germinating seeds and body growth, expanding, bursting with buds and branches, rapid growth, sudden changes, rising, acting freely, catching wind in the air (like a tree on a windy day).</a:t>
            </a:r>
            <a:endParaRPr lang="en-US" dirty="0"/>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2118455453"/>
              </p:ext>
            </p:extLst>
          </p:nvPr>
        </p:nvGraphicFramePr>
        <p:xfrm>
          <a:off x="6740195" y="208766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0818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PHASES OF CHANGE</a:t>
            </a:r>
          </a:p>
        </p:txBody>
      </p:sp>
      <p:sp>
        <p:nvSpPr>
          <p:cNvPr id="5" name="TextBox 4"/>
          <p:cNvSpPr txBox="1"/>
          <p:nvPr/>
        </p:nvSpPr>
        <p:spPr>
          <a:xfrm>
            <a:off x="2749533" y="1941520"/>
            <a:ext cx="3567291" cy="1877437"/>
          </a:xfrm>
          <a:prstGeom prst="rect">
            <a:avLst/>
          </a:prstGeom>
          <a:noFill/>
        </p:spPr>
        <p:txBody>
          <a:bodyPr wrap="square" rtlCol="0">
            <a:spAutoFit/>
          </a:bodyPr>
          <a:lstStyle/>
          <a:p>
            <a:pPr marL="285750" indent="-285750">
              <a:buClr>
                <a:srgbClr val="007DEE"/>
              </a:buClr>
              <a:buFont typeface="Wingdings" panose="05000000000000000000" pitchFamily="2" charset="2"/>
              <a:buChar char="§"/>
            </a:pPr>
            <a:r>
              <a:rPr lang="en-US" dirty="0"/>
              <a:t>Fire Phase:</a:t>
            </a:r>
          </a:p>
          <a:p>
            <a:pPr marL="285750" indent="-285750">
              <a:buClr>
                <a:srgbClr val="007DEE"/>
              </a:buClr>
              <a:buFont typeface="Wingdings" panose="05000000000000000000" pitchFamily="2" charset="2"/>
              <a:buChar char="§"/>
            </a:pPr>
            <a:endParaRPr lang="en-US" sz="800" dirty="0"/>
          </a:p>
          <a:p>
            <a:pPr marL="742950" lvl="1" indent="-285750">
              <a:buClr>
                <a:srgbClr val="007DEE"/>
              </a:buClr>
              <a:buFont typeface="Calibri" panose="020F0502020204030204" pitchFamily="34" charset="0"/>
              <a:buChar char="-"/>
            </a:pPr>
            <a:r>
              <a:rPr lang="en-US" dirty="0"/>
              <a:t>State: hot, powerful, warm, heated, bright, moving.</a:t>
            </a:r>
          </a:p>
          <a:p>
            <a:pPr marL="742950" lvl="1" indent="-285750">
              <a:buClr>
                <a:srgbClr val="007DEE"/>
              </a:buClr>
              <a:buFont typeface="Calibri" panose="020F0502020204030204" pitchFamily="34" charset="0"/>
              <a:buChar char="-"/>
            </a:pPr>
            <a:r>
              <a:rPr lang="en-US" dirty="0"/>
              <a:t>Motion: flaming, spreading, moving, warming, radiating outward.</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2524017084"/>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64541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PHASES OF CHANGE</a:t>
            </a:r>
          </a:p>
        </p:txBody>
      </p:sp>
      <p:sp>
        <p:nvSpPr>
          <p:cNvPr id="5" name="TextBox 4"/>
          <p:cNvSpPr txBox="1"/>
          <p:nvPr/>
        </p:nvSpPr>
        <p:spPr>
          <a:xfrm>
            <a:off x="2749533" y="1964380"/>
            <a:ext cx="3567291" cy="3539430"/>
          </a:xfrm>
          <a:prstGeom prst="rect">
            <a:avLst/>
          </a:prstGeom>
          <a:noFill/>
        </p:spPr>
        <p:txBody>
          <a:bodyPr wrap="square" rtlCol="0">
            <a:spAutoFit/>
          </a:bodyPr>
          <a:lstStyle/>
          <a:p>
            <a:pPr marL="285750" indent="-285750">
              <a:buClr>
                <a:srgbClr val="007DEE"/>
              </a:buClr>
              <a:buFont typeface="Wingdings" panose="05000000000000000000" pitchFamily="2" charset="2"/>
              <a:buChar char="§"/>
            </a:pPr>
            <a:r>
              <a:rPr lang="en-US" dirty="0"/>
              <a:t>Earth Phase:</a:t>
            </a:r>
          </a:p>
          <a:p>
            <a:pPr marL="285750" indent="-285750">
              <a:buClr>
                <a:srgbClr val="007DEE"/>
              </a:buClr>
              <a:buFont typeface="Wingdings" panose="05000000000000000000" pitchFamily="2" charset="2"/>
              <a:buChar char="§"/>
            </a:pPr>
            <a:endParaRPr lang="en-US" sz="800" dirty="0"/>
          </a:p>
          <a:p>
            <a:pPr marL="742950" lvl="1" indent="-285750">
              <a:buClr>
                <a:srgbClr val="007DEE"/>
              </a:buClr>
              <a:buFont typeface="Calibri" panose="020F0502020204030204" pitchFamily="34" charset="0"/>
              <a:buChar char="-"/>
            </a:pPr>
            <a:r>
              <a:rPr lang="en-US" dirty="0"/>
              <a:t>State: receptive, potentially damp, productive of crops and nourishment, grounding, root, base, living center, a point of reference.</a:t>
            </a:r>
          </a:p>
          <a:p>
            <a:pPr marL="742950" lvl="1" indent="-285750">
              <a:buClr>
                <a:srgbClr val="007DEE"/>
              </a:buClr>
              <a:buFont typeface="Calibri" panose="020F0502020204030204" pitchFamily="34" charset="0"/>
              <a:buChar char="-"/>
            </a:pPr>
            <a:r>
              <a:rPr lang="en-US" dirty="0"/>
              <a:t>Motion: receiving, cultivating, transforming, nourishing, producing, supporting everything on earth.</a:t>
            </a:r>
          </a:p>
          <a:p>
            <a:pPr marL="742950" lvl="1" indent="-285750">
              <a:buClr>
                <a:srgbClr val="007DEE"/>
              </a:buClr>
              <a:buFont typeface="Calibri" panose="020F0502020204030204" pitchFamily="34" charset="0"/>
              <a:buChar char="-"/>
            </a:pPr>
            <a:endParaRPr lang="en-US" dirty="0"/>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3619720845"/>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2796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INTRODUCING UNIVERSAL ENERGY</a:t>
            </a:r>
          </a:p>
        </p:txBody>
      </p:sp>
      <p:sp>
        <p:nvSpPr>
          <p:cNvPr id="5" name="TextBox 4"/>
          <p:cNvSpPr txBox="1"/>
          <p:nvPr/>
        </p:nvSpPr>
        <p:spPr>
          <a:xfrm>
            <a:off x="2665378" y="2467205"/>
            <a:ext cx="3093396" cy="1631216"/>
          </a:xfrm>
          <a:prstGeom prst="rect">
            <a:avLst/>
          </a:prstGeom>
          <a:noFill/>
        </p:spPr>
        <p:txBody>
          <a:bodyPr wrap="square" rtlCol="0">
            <a:spAutoFit/>
          </a:bodyPr>
          <a:lstStyle/>
          <a:p>
            <a:pPr marL="342900" indent="-342900">
              <a:buClr>
                <a:srgbClr val="0070C0"/>
              </a:buClr>
              <a:buFont typeface="Wingdings" panose="05000000000000000000" pitchFamily="2" charset="2"/>
              <a:buChar char="§"/>
            </a:pPr>
            <a:r>
              <a:rPr lang="en-US" sz="2000" dirty="0"/>
              <a:t>Matter and energy</a:t>
            </a:r>
          </a:p>
          <a:p>
            <a:pPr marL="342900" indent="-342900">
              <a:buClr>
                <a:srgbClr val="0070C0"/>
              </a:buClr>
              <a:buFont typeface="Wingdings" panose="05000000000000000000" pitchFamily="2" charset="2"/>
              <a:buChar char="§"/>
            </a:pPr>
            <a:r>
              <a:rPr lang="en-US" sz="2000" dirty="0"/>
              <a:t>The constant change </a:t>
            </a:r>
          </a:p>
          <a:p>
            <a:pPr marL="342900" indent="-342900">
              <a:buClr>
                <a:srgbClr val="0070C0"/>
              </a:buClr>
              <a:buFont typeface="Wingdings" panose="05000000000000000000" pitchFamily="2" charset="2"/>
              <a:buChar char="§"/>
            </a:pPr>
            <a:r>
              <a:rPr lang="en-US" sz="2000" dirty="0"/>
              <a:t>The rules of change</a:t>
            </a:r>
          </a:p>
          <a:p>
            <a:pPr marL="342900" indent="-342900">
              <a:buClr>
                <a:srgbClr val="0070C0"/>
              </a:buClr>
              <a:buFont typeface="Wingdings" panose="05000000000000000000" pitchFamily="2" charset="2"/>
              <a:buChar char="§"/>
            </a:pPr>
            <a:r>
              <a:rPr lang="en-US" sz="2000" dirty="0"/>
              <a:t>Yin-yang</a:t>
            </a:r>
          </a:p>
          <a:p>
            <a:pPr marL="342900" indent="-342900">
              <a:buClr>
                <a:srgbClr val="0070C0"/>
              </a:buClr>
              <a:buFont typeface="Wingdings" panose="05000000000000000000" pitchFamily="2" charset="2"/>
              <a:buChar char="§"/>
            </a:pPr>
            <a:r>
              <a:rPr lang="en-US" sz="2000" dirty="0"/>
              <a:t>The five phases</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9" name="Group 8"/>
          <p:cNvGrpSpPr>
            <a:grpSpLocks noChangeAspect="1"/>
          </p:cNvGrpSpPr>
          <p:nvPr/>
        </p:nvGrpSpPr>
        <p:grpSpPr>
          <a:xfrm>
            <a:off x="5301580" y="3298345"/>
            <a:ext cx="1979972" cy="1828800"/>
            <a:chOff x="6800851" y="2168950"/>
            <a:chExt cx="2320278" cy="2143125"/>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800851" y="2168950"/>
              <a:ext cx="2320278" cy="2143125"/>
            </a:xfrm>
            <a:prstGeom prst="rect">
              <a:avLst/>
            </a:prstGeom>
          </p:spPr>
        </p:pic>
        <p:sp>
          <p:nvSpPr>
            <p:cNvPr id="6" name="TextBox 5"/>
            <p:cNvSpPr txBox="1"/>
            <p:nvPr/>
          </p:nvSpPr>
          <p:spPr>
            <a:xfrm>
              <a:off x="6943006" y="2871180"/>
              <a:ext cx="1043809" cy="432811"/>
            </a:xfrm>
            <a:prstGeom prst="rect">
              <a:avLst/>
            </a:prstGeom>
            <a:noFill/>
          </p:spPr>
          <p:txBody>
            <a:bodyPr wrap="square" rtlCol="0">
              <a:spAutoFit/>
            </a:bodyPr>
            <a:lstStyle/>
            <a:p>
              <a:r>
                <a:rPr lang="en-US" dirty="0"/>
                <a:t>energy</a:t>
              </a:r>
            </a:p>
          </p:txBody>
        </p:sp>
        <p:sp>
          <p:nvSpPr>
            <p:cNvPr id="8" name="TextBox 7"/>
            <p:cNvSpPr txBox="1"/>
            <p:nvPr/>
          </p:nvSpPr>
          <p:spPr>
            <a:xfrm>
              <a:off x="8128969" y="3278540"/>
              <a:ext cx="992159" cy="455590"/>
            </a:xfrm>
            <a:prstGeom prst="rect">
              <a:avLst/>
            </a:prstGeom>
            <a:noFill/>
          </p:spPr>
          <p:txBody>
            <a:bodyPr wrap="square" rtlCol="0">
              <a:spAutoFit/>
            </a:bodyPr>
            <a:lstStyle/>
            <a:p>
              <a:r>
                <a:rPr lang="en-US" dirty="0">
                  <a:solidFill>
                    <a:schemeClr val="bg1"/>
                  </a:solidFill>
                </a:rPr>
                <a:t>matter</a:t>
              </a:r>
            </a:p>
          </p:txBody>
        </p:sp>
      </p:grpSp>
      <p:graphicFrame>
        <p:nvGraphicFramePr>
          <p:cNvPr id="11" name="Diagram 10"/>
          <p:cNvGraphicFramePr>
            <a:graphicFrameLocks noChangeAspect="1"/>
          </p:cNvGraphicFramePr>
          <p:nvPr>
            <p:extLst>
              <p:ext uri="{D42A27DB-BD31-4B8C-83A1-F6EECF244321}">
                <p14:modId xmlns:p14="http://schemas.microsoft.com/office/powerpoint/2010/main" val="987288133"/>
              </p:ext>
            </p:extLst>
          </p:nvPr>
        </p:nvGraphicFramePr>
        <p:xfrm>
          <a:off x="7461398" y="1944205"/>
          <a:ext cx="1920240" cy="192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686619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PHASES OF CHANGE</a:t>
            </a:r>
          </a:p>
        </p:txBody>
      </p:sp>
      <p:sp>
        <p:nvSpPr>
          <p:cNvPr id="5" name="TextBox 4"/>
          <p:cNvSpPr txBox="1"/>
          <p:nvPr/>
        </p:nvSpPr>
        <p:spPr>
          <a:xfrm>
            <a:off x="2749533" y="1972000"/>
            <a:ext cx="3567291" cy="2985433"/>
          </a:xfrm>
          <a:prstGeom prst="rect">
            <a:avLst/>
          </a:prstGeom>
          <a:noFill/>
        </p:spPr>
        <p:txBody>
          <a:bodyPr wrap="square" rtlCol="0">
            <a:spAutoFit/>
          </a:bodyPr>
          <a:lstStyle/>
          <a:p>
            <a:pPr marL="285750" indent="-285750">
              <a:buClr>
                <a:srgbClr val="007DEE"/>
              </a:buClr>
              <a:buFont typeface="Wingdings" panose="05000000000000000000" pitchFamily="2" charset="2"/>
              <a:buChar char="§"/>
            </a:pPr>
            <a:r>
              <a:rPr lang="en-US" dirty="0"/>
              <a:t>Medal Phase:</a:t>
            </a:r>
          </a:p>
          <a:p>
            <a:pPr marL="285750" indent="-285750">
              <a:buClr>
                <a:srgbClr val="007DEE"/>
              </a:buClr>
              <a:buFont typeface="Wingdings" panose="05000000000000000000" pitchFamily="2" charset="2"/>
              <a:buChar char="§"/>
            </a:pPr>
            <a:endParaRPr lang="en-US" sz="800" dirty="0"/>
          </a:p>
          <a:p>
            <a:pPr marL="742950" lvl="1" indent="-285750">
              <a:buClr>
                <a:srgbClr val="007DEE"/>
              </a:buClr>
              <a:buFont typeface="Calibri" panose="020F0502020204030204" pitchFamily="34" charset="0"/>
              <a:buChar char="-"/>
            </a:pPr>
            <a:r>
              <a:rPr lang="en-US" dirty="0"/>
              <a:t>State: </a:t>
            </a:r>
            <a:r>
              <a:rPr lang="en-US" dirty="0" err="1"/>
              <a:t>refinable</a:t>
            </a:r>
            <a:r>
              <a:rPr lang="en-US" dirty="0"/>
              <a:t>, purifiable, moldable, potentially hardened and dried; strong, hard, being settled, descending, contracting.</a:t>
            </a:r>
          </a:p>
          <a:p>
            <a:pPr marL="742950" lvl="1" indent="-285750">
              <a:buClr>
                <a:srgbClr val="007DEE"/>
              </a:buClr>
              <a:buFont typeface="Calibri" panose="020F0502020204030204" pitchFamily="34" charset="0"/>
              <a:buChar char="-"/>
            </a:pPr>
            <a:r>
              <a:rPr lang="en-US" dirty="0"/>
              <a:t>Motion: purifying, solidifying, withdrawing, constraining, shrinking, cooling, drying, settling. </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1512389583"/>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3231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PHASES OF CHANGE</a:t>
            </a:r>
          </a:p>
        </p:txBody>
      </p:sp>
      <p:sp>
        <p:nvSpPr>
          <p:cNvPr id="5" name="TextBox 4"/>
          <p:cNvSpPr txBox="1"/>
          <p:nvPr/>
        </p:nvSpPr>
        <p:spPr>
          <a:xfrm>
            <a:off x="2749533" y="2192980"/>
            <a:ext cx="3567291" cy="2154436"/>
          </a:xfrm>
          <a:prstGeom prst="rect">
            <a:avLst/>
          </a:prstGeom>
          <a:noFill/>
        </p:spPr>
        <p:txBody>
          <a:bodyPr wrap="square" rtlCol="0">
            <a:spAutoFit/>
          </a:bodyPr>
          <a:lstStyle/>
          <a:p>
            <a:pPr marL="285750" indent="-285750">
              <a:buClr>
                <a:srgbClr val="007DEE"/>
              </a:buClr>
              <a:buFont typeface="Wingdings" panose="05000000000000000000" pitchFamily="2" charset="2"/>
              <a:buChar char="§"/>
            </a:pPr>
            <a:r>
              <a:rPr lang="en-US" dirty="0"/>
              <a:t>Water Phase:</a:t>
            </a:r>
          </a:p>
          <a:p>
            <a:pPr marL="285750" indent="-285750">
              <a:buClr>
                <a:srgbClr val="007DEE"/>
              </a:buClr>
              <a:buFont typeface="Wingdings" panose="05000000000000000000" pitchFamily="2" charset="2"/>
              <a:buChar char="§"/>
            </a:pPr>
            <a:endParaRPr lang="en-US" sz="800" dirty="0"/>
          </a:p>
          <a:p>
            <a:pPr marL="742950" lvl="1" indent="-285750">
              <a:buClr>
                <a:srgbClr val="007DEE"/>
              </a:buClr>
              <a:buFont typeface="Calibri" panose="020F0502020204030204" pitchFamily="34" charset="0"/>
              <a:buChar char="-"/>
            </a:pPr>
            <a:r>
              <a:rPr lang="en-US" dirty="0"/>
              <a:t>State: wet, cool or cold, flowing, elusive, and stored.</a:t>
            </a:r>
          </a:p>
          <a:p>
            <a:pPr marL="742950" lvl="1" indent="-285750">
              <a:buClr>
                <a:srgbClr val="007DEE"/>
              </a:buClr>
              <a:buFont typeface="Calibri" panose="020F0502020204030204" pitchFamily="34" charset="0"/>
              <a:buChar char="-"/>
            </a:pPr>
            <a:r>
              <a:rPr lang="en-US" dirty="0"/>
              <a:t>Motion: moistening, soaking in, immersing, observing, conserving, storing for future use.</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3092826240"/>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031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PROPERTIES OF EACH PHASE</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135479970"/>
              </p:ext>
            </p:extLst>
          </p:nvPr>
        </p:nvGraphicFramePr>
        <p:xfrm>
          <a:off x="2716179" y="1853260"/>
          <a:ext cx="7045890" cy="3824511"/>
        </p:xfrm>
        <a:graphic>
          <a:graphicData uri="http://schemas.openxmlformats.org/drawingml/2006/table">
            <a:tbl>
              <a:tblPr firstRow="1" firstCol="1" bandRow="1">
                <a:tableStyleId>{5C22544A-7EE6-4342-B048-85BDC9FD1C3A}</a:tableStyleId>
              </a:tblPr>
              <a:tblGrid>
                <a:gridCol w="771883">
                  <a:extLst>
                    <a:ext uri="{9D8B030D-6E8A-4147-A177-3AD203B41FA5}">
                      <a16:colId xmlns:a16="http://schemas.microsoft.com/office/drawing/2014/main" val="1744254834"/>
                    </a:ext>
                  </a:extLst>
                </a:gridCol>
                <a:gridCol w="6274007">
                  <a:extLst>
                    <a:ext uri="{9D8B030D-6E8A-4147-A177-3AD203B41FA5}">
                      <a16:colId xmlns:a16="http://schemas.microsoft.com/office/drawing/2014/main" val="437095201"/>
                    </a:ext>
                  </a:extLst>
                </a:gridCol>
              </a:tblGrid>
              <a:tr h="229307">
                <a:tc>
                  <a:txBody>
                    <a:bodyPr/>
                    <a:lstStyle/>
                    <a:p>
                      <a:pPr marL="0" marR="0" fontAlgn="auto">
                        <a:lnSpc>
                          <a:spcPct val="115000"/>
                        </a:lnSpc>
                        <a:spcBef>
                          <a:spcPts val="0"/>
                        </a:spcBef>
                        <a:spcAft>
                          <a:spcPts val="0"/>
                        </a:spcAft>
                      </a:pPr>
                      <a:r>
                        <a:rPr lang="en-US" sz="1800" kern="150" dirty="0">
                          <a:effectLst/>
                        </a:rPr>
                        <a:t>Phases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400" kern="150" dirty="0">
                          <a:effectLst/>
                        </a:rPr>
                        <a:t>States and Motions</a:t>
                      </a:r>
                      <a:endParaRPr lang="en-US" sz="14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2349058400"/>
                  </a:ext>
                </a:extLst>
              </a:tr>
              <a:tr h="258329">
                <a:tc rowSpan="2">
                  <a:txBody>
                    <a:bodyPr/>
                    <a:lstStyle/>
                    <a:p>
                      <a:pPr marL="0" marR="0" fontAlgn="auto">
                        <a:lnSpc>
                          <a:spcPct val="115000"/>
                        </a:lnSpc>
                        <a:spcBef>
                          <a:spcPts val="0"/>
                        </a:spcBef>
                        <a:spcAft>
                          <a:spcPts val="0"/>
                        </a:spcAft>
                      </a:pPr>
                      <a:r>
                        <a:rPr lang="en-US" sz="1700" kern="150" dirty="0">
                          <a:effectLst/>
                        </a:rPr>
                        <a:t>Wood</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can be flexed and extended, flexible, expansion, extension, growing and developing. </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483848393"/>
                  </a:ext>
                </a:extLst>
              </a:tr>
              <a:tr h="431980">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giving rise or birth, germinating seeds and body growth, expanding, bursting with buds and branches, rapid growth, sudden changes, rising, acting freely, catching wind in the air (like a tree on a windy day).</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810829109"/>
                  </a:ext>
                </a:extLst>
              </a:tr>
              <a:tr h="172219">
                <a:tc rowSpan="2">
                  <a:txBody>
                    <a:bodyPr/>
                    <a:lstStyle/>
                    <a:p>
                      <a:pPr marL="0" marR="0" fontAlgn="auto">
                        <a:lnSpc>
                          <a:spcPct val="115000"/>
                        </a:lnSpc>
                        <a:spcBef>
                          <a:spcPts val="0"/>
                        </a:spcBef>
                        <a:spcAft>
                          <a:spcPts val="0"/>
                        </a:spcAft>
                      </a:pPr>
                      <a:r>
                        <a:rPr lang="en-US" sz="1700" kern="150" dirty="0">
                          <a:effectLst/>
                        </a:rPr>
                        <a:t>Fire</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hot, powerful, warm, heated, bright, moving.</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1531115116"/>
                  </a:ext>
                </a:extLst>
              </a:tr>
              <a:tr h="172219">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flaming, spreading, moving, warming, radiating outward.</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426640013"/>
                  </a:ext>
                </a:extLst>
              </a:tr>
              <a:tr h="344439">
                <a:tc rowSpan="2">
                  <a:txBody>
                    <a:bodyPr/>
                    <a:lstStyle/>
                    <a:p>
                      <a:pPr marL="0" marR="0" fontAlgn="auto">
                        <a:lnSpc>
                          <a:spcPct val="115000"/>
                        </a:lnSpc>
                        <a:spcBef>
                          <a:spcPts val="0"/>
                        </a:spcBef>
                        <a:spcAft>
                          <a:spcPts val="0"/>
                        </a:spcAft>
                      </a:pPr>
                      <a:r>
                        <a:rPr lang="en-US" sz="1700" kern="150" dirty="0">
                          <a:effectLst/>
                        </a:rPr>
                        <a:t>Earth</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receptive, potentially damp, productive of crops and nourishment, grounding, root, base, living center, a point of reference.</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2372834099"/>
                  </a:ext>
                </a:extLst>
              </a:tr>
              <a:tr h="455676">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receiving, cultivating, transforming, nourishing, producing, supporting everything on earth.</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2714687602"/>
                  </a:ext>
                </a:extLst>
              </a:tr>
              <a:tr h="344439">
                <a:tc rowSpan="2">
                  <a:txBody>
                    <a:bodyPr/>
                    <a:lstStyle/>
                    <a:p>
                      <a:pPr marL="0" marR="0" fontAlgn="auto">
                        <a:lnSpc>
                          <a:spcPct val="115000"/>
                        </a:lnSpc>
                        <a:spcBef>
                          <a:spcPts val="0"/>
                        </a:spcBef>
                        <a:spcAft>
                          <a:spcPts val="0"/>
                        </a:spcAft>
                      </a:pPr>
                      <a:r>
                        <a:rPr lang="en-US" sz="1700" kern="150" dirty="0">
                          <a:effectLst/>
                        </a:rPr>
                        <a:t>Metal</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a:t>
                      </a:r>
                      <a:r>
                        <a:rPr lang="en-US" sz="1300" kern="150" dirty="0" err="1">
                          <a:effectLst/>
                        </a:rPr>
                        <a:t>refinable</a:t>
                      </a:r>
                      <a:r>
                        <a:rPr lang="en-US" sz="1300" kern="150" dirty="0">
                          <a:effectLst/>
                        </a:rPr>
                        <a:t>, purifiable, moldable, potentially hardened and dried; strong, hard, being settled, descending, contracting.</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1373506313"/>
                  </a:ext>
                </a:extLst>
              </a:tr>
              <a:tr h="258329">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purifying, solidifying, withdrawing, constraining, shrinking, cooling, drying, settling. </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660724577"/>
                  </a:ext>
                </a:extLst>
              </a:tr>
              <a:tr h="172219">
                <a:tc rowSpan="2">
                  <a:txBody>
                    <a:bodyPr/>
                    <a:lstStyle/>
                    <a:p>
                      <a:pPr marL="0" marR="0" fontAlgn="auto">
                        <a:lnSpc>
                          <a:spcPct val="115000"/>
                        </a:lnSpc>
                        <a:spcBef>
                          <a:spcPts val="0"/>
                        </a:spcBef>
                        <a:spcAft>
                          <a:spcPts val="0"/>
                        </a:spcAft>
                      </a:pPr>
                      <a:r>
                        <a:rPr lang="en-US" sz="1700" kern="150" dirty="0">
                          <a:effectLst/>
                        </a:rPr>
                        <a:t>Water</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wet, cool or cold, flowing, elusive, and stored.</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905204045"/>
                  </a:ext>
                </a:extLst>
              </a:tr>
              <a:tr h="258329">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moistening, soaking in, immersing, observing, conserving, storing for future use.</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1066076406"/>
                  </a:ext>
                </a:extLst>
              </a:tr>
            </a:tbl>
          </a:graphicData>
        </a:graphic>
      </p:graphicFrame>
    </p:spTree>
    <p:extLst>
      <p:ext uri="{BB962C8B-B14F-4D97-AF65-F5344CB8AC3E}">
        <p14:creationId xmlns:p14="http://schemas.microsoft.com/office/powerpoint/2010/main" val="3807901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EXAMPLES OF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 </a:t>
            </a:r>
            <a:r>
              <a:rPr lang="en-US" dirty="0">
                <a:solidFill>
                  <a:prstClr val="black"/>
                </a:solidFill>
              </a:rPr>
              <a:t>SEASONS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749533" y="2192980"/>
            <a:ext cx="3567291" cy="17543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Seasons and Five Phases:</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Spring - wood (plant)</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Summer - fire</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Late summer - earth</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Fall - metal</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Winter - water</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2569013690"/>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ction Button: Help 3">
            <a:hlinkClick r:id="" action="ppaction://noaction" highlightClick="1"/>
          </p:cNvPr>
          <p:cNvSpPr>
            <a:spLocks noChangeAspect="1"/>
          </p:cNvSpPr>
          <p:nvPr/>
        </p:nvSpPr>
        <p:spPr>
          <a:xfrm>
            <a:off x="7619999" y="3200399"/>
            <a:ext cx="1005840" cy="100584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Seasons</a:t>
            </a:r>
          </a:p>
        </p:txBody>
      </p:sp>
    </p:spTree>
    <p:extLst>
      <p:ext uri="{BB962C8B-B14F-4D97-AF65-F5344CB8AC3E}">
        <p14:creationId xmlns:p14="http://schemas.microsoft.com/office/powerpoint/2010/main" val="9283970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EXAMPLES OF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 </a:t>
            </a:r>
            <a:r>
              <a:rPr lang="en-US" dirty="0">
                <a:solidFill>
                  <a:prstClr val="black"/>
                </a:solidFill>
              </a:rPr>
              <a:t>SEASONS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749533" y="1888180"/>
            <a:ext cx="3567291" cy="369332"/>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defRPr/>
            </a:pPr>
            <a:r>
              <a:rPr lang="en-US" dirty="0">
                <a:solidFill>
                  <a:prstClr val="black"/>
                </a:solidFill>
              </a:rPr>
              <a:t>Spring - wood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3759086173"/>
              </p:ext>
            </p:extLst>
          </p:nvPr>
        </p:nvGraphicFramePr>
        <p:xfrm>
          <a:off x="2665378" y="2311173"/>
          <a:ext cx="7045890" cy="3535691"/>
        </p:xfrm>
        <a:graphic>
          <a:graphicData uri="http://schemas.openxmlformats.org/drawingml/2006/table">
            <a:tbl>
              <a:tblPr firstRow="1" firstCol="1" bandRow="1">
                <a:tableStyleId>{5C22544A-7EE6-4342-B048-85BDC9FD1C3A}</a:tableStyleId>
              </a:tblPr>
              <a:tblGrid>
                <a:gridCol w="771883">
                  <a:extLst>
                    <a:ext uri="{9D8B030D-6E8A-4147-A177-3AD203B41FA5}">
                      <a16:colId xmlns:a16="http://schemas.microsoft.com/office/drawing/2014/main" val="1744254834"/>
                    </a:ext>
                  </a:extLst>
                </a:gridCol>
                <a:gridCol w="6274007">
                  <a:extLst>
                    <a:ext uri="{9D8B030D-6E8A-4147-A177-3AD203B41FA5}">
                      <a16:colId xmlns:a16="http://schemas.microsoft.com/office/drawing/2014/main" val="437095201"/>
                    </a:ext>
                  </a:extLst>
                </a:gridCol>
              </a:tblGrid>
              <a:tr h="229307">
                <a:tc>
                  <a:txBody>
                    <a:bodyPr/>
                    <a:lstStyle/>
                    <a:p>
                      <a:pPr marL="0" marR="0" fontAlgn="auto">
                        <a:lnSpc>
                          <a:spcPct val="115000"/>
                        </a:lnSpc>
                        <a:spcBef>
                          <a:spcPts val="0"/>
                        </a:spcBef>
                        <a:spcAft>
                          <a:spcPts val="0"/>
                        </a:spcAft>
                      </a:pPr>
                      <a:r>
                        <a:rPr lang="en-US" sz="1800" kern="150" dirty="0">
                          <a:effectLst/>
                        </a:rPr>
                        <a:t>Phases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800" kern="150" dirty="0">
                          <a:effectLst/>
                        </a:rPr>
                        <a:t>States and Motions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2349058400"/>
                  </a:ext>
                </a:extLst>
              </a:tr>
              <a:tr h="258329">
                <a:tc rowSpan="2">
                  <a:txBody>
                    <a:bodyPr/>
                    <a:lstStyle/>
                    <a:p>
                      <a:pPr marL="0" marR="0" fontAlgn="auto">
                        <a:lnSpc>
                          <a:spcPct val="115000"/>
                        </a:lnSpc>
                        <a:spcBef>
                          <a:spcPts val="0"/>
                        </a:spcBef>
                        <a:spcAft>
                          <a:spcPts val="0"/>
                        </a:spcAft>
                      </a:pPr>
                      <a:r>
                        <a:rPr lang="en-US" sz="1700" kern="150" dirty="0">
                          <a:effectLst/>
                        </a:rPr>
                        <a:t>Wood</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can be flexed and extended, flexible, expansion, extension, growing and developing. </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483848393"/>
                  </a:ext>
                </a:extLst>
              </a:tr>
              <a:tr h="431980">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giving rise or birth, germinating seeds and body growth, expanding, bursting with buds and branches, rapid growth, sudden changes, rising, acting freely, catching wind in the air (like a tree on a windy day).</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810829109"/>
                  </a:ext>
                </a:extLst>
              </a:tr>
              <a:tr h="344438">
                <a:tc>
                  <a:txBody>
                    <a:bodyPr/>
                    <a:lstStyle/>
                    <a:p>
                      <a:pPr marL="0" marR="0" fontAlgn="auto">
                        <a:lnSpc>
                          <a:spcPct val="115000"/>
                        </a:lnSpc>
                        <a:spcBef>
                          <a:spcPts val="0"/>
                        </a:spcBef>
                        <a:spcAft>
                          <a:spcPts val="0"/>
                        </a:spcAft>
                      </a:pPr>
                      <a:r>
                        <a:rPr lang="en-US" sz="1700" kern="150" dirty="0">
                          <a:effectLst/>
                        </a:rPr>
                        <a:t>Spring</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it becomes warmer. Energy increases in Nature. Seeds germinate, push upward, and burst out of the soil, then put out leaves and blossoms. There are also births and new lives in the animal kingdom. There is an explosion of newfound energy released in new growth. </a:t>
                      </a:r>
                    </a:p>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Spring is the time of increasing yang (warm, upward, and rapid) in contrast to winter, which is the most yin (cold, inward, and slow) time of the year. Because heat tends to move up, the increased heat and yang in spring create upward energy movement.</a:t>
                      </a:r>
                    </a:p>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The predominant atmospheric energy in spring is wind. Wind makes it possible for many plants to spread pollen to reproduce. </a:t>
                      </a:r>
                    </a:p>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The predominant emotion in spring is impulsiveness. The body becomes charged with new energy and this energy seeks to burst out in unpredictable ways.</a:t>
                      </a:r>
                    </a:p>
                  </a:txBody>
                  <a:tcPr marL="45527" marR="45527" marT="0" marB="0"/>
                </a:tc>
                <a:extLst>
                  <a:ext uri="{0D108BD9-81ED-4DB2-BD59-A6C34878D82A}">
                    <a16:rowId xmlns:a16="http://schemas.microsoft.com/office/drawing/2014/main" val="1531115116"/>
                  </a:ext>
                </a:extLst>
              </a:tr>
            </a:tbl>
          </a:graphicData>
        </a:graphic>
      </p:graphicFrame>
    </p:spTree>
    <p:extLst>
      <p:ext uri="{BB962C8B-B14F-4D97-AF65-F5344CB8AC3E}">
        <p14:creationId xmlns:p14="http://schemas.microsoft.com/office/powerpoint/2010/main" val="3948445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EXAMPLES OF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 </a:t>
            </a:r>
            <a:r>
              <a:rPr lang="en-US" dirty="0">
                <a:solidFill>
                  <a:prstClr val="black"/>
                </a:solidFill>
              </a:rPr>
              <a:t>SEASONS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749533" y="1867860"/>
            <a:ext cx="3567291" cy="369332"/>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defRPr/>
            </a:pPr>
            <a:r>
              <a:rPr lang="en-US" dirty="0">
                <a:solidFill>
                  <a:prstClr val="black"/>
                </a:solidFill>
              </a:rPr>
              <a:t>Summer - fire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3263631211"/>
              </p:ext>
            </p:extLst>
          </p:nvPr>
        </p:nvGraphicFramePr>
        <p:xfrm>
          <a:off x="2665378" y="2311173"/>
          <a:ext cx="7168336" cy="2828481"/>
        </p:xfrm>
        <a:graphic>
          <a:graphicData uri="http://schemas.openxmlformats.org/drawingml/2006/table">
            <a:tbl>
              <a:tblPr firstRow="1" firstCol="1" bandRow="1">
                <a:tableStyleId>{5C22544A-7EE6-4342-B048-85BDC9FD1C3A}</a:tableStyleId>
              </a:tblPr>
              <a:tblGrid>
                <a:gridCol w="894329">
                  <a:extLst>
                    <a:ext uri="{9D8B030D-6E8A-4147-A177-3AD203B41FA5}">
                      <a16:colId xmlns:a16="http://schemas.microsoft.com/office/drawing/2014/main" val="1744254834"/>
                    </a:ext>
                  </a:extLst>
                </a:gridCol>
                <a:gridCol w="6274007">
                  <a:extLst>
                    <a:ext uri="{9D8B030D-6E8A-4147-A177-3AD203B41FA5}">
                      <a16:colId xmlns:a16="http://schemas.microsoft.com/office/drawing/2014/main" val="437095201"/>
                    </a:ext>
                  </a:extLst>
                </a:gridCol>
              </a:tblGrid>
              <a:tr h="229307">
                <a:tc>
                  <a:txBody>
                    <a:bodyPr/>
                    <a:lstStyle/>
                    <a:p>
                      <a:pPr marL="0" marR="0" fontAlgn="auto">
                        <a:lnSpc>
                          <a:spcPct val="115000"/>
                        </a:lnSpc>
                        <a:spcBef>
                          <a:spcPts val="0"/>
                        </a:spcBef>
                        <a:spcAft>
                          <a:spcPts val="0"/>
                        </a:spcAft>
                      </a:pPr>
                      <a:r>
                        <a:rPr lang="en-US" sz="1800" kern="150" dirty="0">
                          <a:effectLst/>
                        </a:rPr>
                        <a:t>Phases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800" kern="150" dirty="0">
                          <a:effectLst/>
                        </a:rPr>
                        <a:t>States and Motions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2349058400"/>
                  </a:ext>
                </a:extLst>
              </a:tr>
              <a:tr h="258329">
                <a:tc rowSpan="2">
                  <a:txBody>
                    <a:bodyPr/>
                    <a:lstStyle/>
                    <a:p>
                      <a:pPr marL="0" marR="0" fontAlgn="auto">
                        <a:lnSpc>
                          <a:spcPct val="115000"/>
                        </a:lnSpc>
                        <a:spcBef>
                          <a:spcPts val="0"/>
                        </a:spcBef>
                        <a:spcAft>
                          <a:spcPts val="0"/>
                        </a:spcAft>
                      </a:pPr>
                      <a:r>
                        <a:rPr lang="en-US" sz="1700" kern="150" dirty="0">
                          <a:effectLst/>
                        </a:rPr>
                        <a:t>Fire</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hot, powerful, warm, heated, bright, moving.</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483848393"/>
                  </a:ext>
                </a:extLst>
              </a:tr>
              <a:tr h="431980">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flaming, spreading, moving, warming, radiating outward.</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810829109"/>
                  </a:ext>
                </a:extLst>
              </a:tr>
              <a:tr h="344438">
                <a:tc>
                  <a:txBody>
                    <a:bodyPr/>
                    <a:lstStyle/>
                    <a:p>
                      <a:pPr marL="0" marR="0" fontAlgn="auto">
                        <a:lnSpc>
                          <a:spcPct val="115000"/>
                        </a:lnSpc>
                        <a:spcBef>
                          <a:spcPts val="0"/>
                        </a:spcBef>
                        <a:spcAft>
                          <a:spcPts val="0"/>
                        </a:spcAft>
                      </a:pPr>
                      <a:r>
                        <a:rPr lang="en-US" sz="1700" kern="150" dirty="0">
                          <a:effectLst/>
                        </a:rPr>
                        <a:t>Summer</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Summer is the most yang time of the year. The predominant atmospheric energy in summer is heat. Plants and animals mature. Food is plentiful. It is a joyful time because there is no anxiety about a lack of food. The heat of the hot summer makes us sweat. Body energy escapes through sweat, causing energy to move out of the body.</a:t>
                      </a:r>
                    </a:p>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Yang can get so intense at this time of the year that it changes into its opposite. Plants, animals, and humans tend to be overflowing with energy and activity in spring and early summer. But at the height of summer, there is so much heat that plants wilt and animals and humans become lethargic. </a:t>
                      </a:r>
                    </a:p>
                  </a:txBody>
                  <a:tcPr marL="45527" marR="45527" marT="0" marB="0"/>
                </a:tc>
                <a:extLst>
                  <a:ext uri="{0D108BD9-81ED-4DB2-BD59-A6C34878D82A}">
                    <a16:rowId xmlns:a16="http://schemas.microsoft.com/office/drawing/2014/main" val="1531115116"/>
                  </a:ext>
                </a:extLst>
              </a:tr>
            </a:tbl>
          </a:graphicData>
        </a:graphic>
      </p:graphicFrame>
    </p:spTree>
    <p:extLst>
      <p:ext uri="{BB962C8B-B14F-4D97-AF65-F5344CB8AC3E}">
        <p14:creationId xmlns:p14="http://schemas.microsoft.com/office/powerpoint/2010/main" val="1610880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EXAMPLES OF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 </a:t>
            </a:r>
            <a:r>
              <a:rPr lang="en-US" dirty="0">
                <a:solidFill>
                  <a:prstClr val="black"/>
                </a:solidFill>
              </a:rPr>
              <a:t>SEASONS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749533" y="1878020"/>
            <a:ext cx="3567291" cy="369332"/>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defRPr/>
            </a:pPr>
            <a:r>
              <a:rPr lang="en-US" dirty="0">
                <a:solidFill>
                  <a:prstClr val="black"/>
                </a:solidFill>
              </a:rPr>
              <a:t>Late summer - earth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531381252"/>
              </p:ext>
            </p:extLst>
          </p:nvPr>
        </p:nvGraphicFramePr>
        <p:xfrm>
          <a:off x="2665378" y="2311173"/>
          <a:ext cx="7045890" cy="3505200"/>
        </p:xfrm>
        <a:graphic>
          <a:graphicData uri="http://schemas.openxmlformats.org/drawingml/2006/table">
            <a:tbl>
              <a:tblPr firstRow="1" firstCol="1" bandRow="1">
                <a:tableStyleId>{5C22544A-7EE6-4342-B048-85BDC9FD1C3A}</a:tableStyleId>
              </a:tblPr>
              <a:tblGrid>
                <a:gridCol w="849982">
                  <a:extLst>
                    <a:ext uri="{9D8B030D-6E8A-4147-A177-3AD203B41FA5}">
                      <a16:colId xmlns:a16="http://schemas.microsoft.com/office/drawing/2014/main" val="1744254834"/>
                    </a:ext>
                  </a:extLst>
                </a:gridCol>
                <a:gridCol w="6195908">
                  <a:extLst>
                    <a:ext uri="{9D8B030D-6E8A-4147-A177-3AD203B41FA5}">
                      <a16:colId xmlns:a16="http://schemas.microsoft.com/office/drawing/2014/main" val="437095201"/>
                    </a:ext>
                  </a:extLst>
                </a:gridCol>
              </a:tblGrid>
              <a:tr h="229307">
                <a:tc>
                  <a:txBody>
                    <a:bodyPr/>
                    <a:lstStyle/>
                    <a:p>
                      <a:pPr marL="0" marR="0" fontAlgn="auto">
                        <a:lnSpc>
                          <a:spcPct val="115000"/>
                        </a:lnSpc>
                        <a:spcBef>
                          <a:spcPts val="0"/>
                        </a:spcBef>
                        <a:spcAft>
                          <a:spcPts val="0"/>
                        </a:spcAft>
                      </a:pPr>
                      <a:r>
                        <a:rPr lang="en-US" sz="1800" kern="150" dirty="0">
                          <a:effectLst/>
                        </a:rPr>
                        <a:t>Phases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800" kern="150" dirty="0">
                          <a:effectLst/>
                        </a:rPr>
                        <a:t>States and Motions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2349058400"/>
                  </a:ext>
                </a:extLst>
              </a:tr>
              <a:tr h="258329">
                <a:tc rowSpan="2">
                  <a:txBody>
                    <a:bodyPr/>
                    <a:lstStyle/>
                    <a:p>
                      <a:pPr marL="0" marR="0" fontAlgn="auto">
                        <a:lnSpc>
                          <a:spcPct val="115000"/>
                        </a:lnSpc>
                        <a:spcBef>
                          <a:spcPts val="0"/>
                        </a:spcBef>
                        <a:spcAft>
                          <a:spcPts val="0"/>
                        </a:spcAft>
                      </a:pPr>
                      <a:r>
                        <a:rPr lang="en-US" sz="1700" kern="150" dirty="0">
                          <a:effectLst/>
                        </a:rPr>
                        <a:t>Earth</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receptive, potentially damp, productive of crops and nourishment, grounding, root, base, living center, a point of reference.</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483848393"/>
                  </a:ext>
                </a:extLst>
              </a:tr>
              <a:tr h="455676">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receiving, cultivating, transforming, nourishing, producing, supporting everything on earth.</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810829109"/>
                  </a:ext>
                </a:extLst>
              </a:tr>
              <a:tr h="344438">
                <a:tc>
                  <a:txBody>
                    <a:bodyPr/>
                    <a:lstStyle/>
                    <a:p>
                      <a:pPr marL="0" marR="0" fontAlgn="auto">
                        <a:lnSpc>
                          <a:spcPct val="115000"/>
                        </a:lnSpc>
                        <a:spcBef>
                          <a:spcPts val="0"/>
                        </a:spcBef>
                        <a:spcAft>
                          <a:spcPts val="0"/>
                        </a:spcAft>
                      </a:pPr>
                      <a:r>
                        <a:rPr lang="en-US" sz="1700" kern="150" dirty="0">
                          <a:effectLst/>
                          <a:latin typeface="Calibri" panose="020F0502020204030204" pitchFamily="34" charset="0"/>
                          <a:ea typeface="Calibri" panose="020F0502020204030204" pitchFamily="34" charset="0"/>
                          <a:cs typeface="Times New Roman" panose="02020603050405020304" pitchFamily="18" charset="0"/>
                        </a:rPr>
                        <a:t>Late Summer</a:t>
                      </a:r>
                    </a:p>
                  </a:txBody>
                  <a:tcPr marL="45527" marR="45527" marT="0" marB="0" anchor="ctr"/>
                </a:tc>
                <a:tc>
                  <a:txBody>
                    <a:bodyPr/>
                    <a:lstStyle/>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The summer heat causes water to evaporate. In late summer, the hot humid air starts to cool, condense into clouds, and move closer to the earth. The leftover heat that hangs on from the hot summer at the earth's surface prevents moisture in the air from falling to the earth, causing high humidity. As the summer continues to cool, water vapor condenses to fall as rain. Humidity and rain are the predominant atmospheric energy of late summer.</a:t>
                      </a:r>
                    </a:p>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It becomes cooler in late summer. Instead of continuing to grow and expand, plants begin conserving and nourishing their roots in preparation for winter and beyond. Animals find their own territory or home range in which to settle down. They go from being worry-free and joyful to being concerned about the future. The earth supports all living things as they settle in for the coming winter. Body energy is centered inside the body.</a:t>
                      </a:r>
                    </a:p>
                  </a:txBody>
                  <a:tcPr marL="45527" marR="45527" marT="0" marB="0"/>
                </a:tc>
                <a:extLst>
                  <a:ext uri="{0D108BD9-81ED-4DB2-BD59-A6C34878D82A}">
                    <a16:rowId xmlns:a16="http://schemas.microsoft.com/office/drawing/2014/main" val="1531115116"/>
                  </a:ext>
                </a:extLst>
              </a:tr>
            </a:tbl>
          </a:graphicData>
        </a:graphic>
      </p:graphicFrame>
    </p:spTree>
    <p:extLst>
      <p:ext uri="{BB962C8B-B14F-4D97-AF65-F5344CB8AC3E}">
        <p14:creationId xmlns:p14="http://schemas.microsoft.com/office/powerpoint/2010/main" val="32091005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EXAMPLES OF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 </a:t>
            </a:r>
            <a:r>
              <a:rPr lang="en-US" dirty="0">
                <a:solidFill>
                  <a:prstClr val="black"/>
                </a:solidFill>
              </a:rPr>
              <a:t>SEASONS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749533" y="1908500"/>
            <a:ext cx="3567291" cy="369332"/>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defRPr/>
            </a:pPr>
            <a:r>
              <a:rPr lang="en-US" dirty="0">
                <a:solidFill>
                  <a:prstClr val="black"/>
                </a:solidFill>
              </a:rPr>
              <a:t>Fall - metal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839460177"/>
              </p:ext>
            </p:extLst>
          </p:nvPr>
        </p:nvGraphicFramePr>
        <p:xfrm>
          <a:off x="2665378" y="2311173"/>
          <a:ext cx="7045890" cy="2570152"/>
        </p:xfrm>
        <a:graphic>
          <a:graphicData uri="http://schemas.openxmlformats.org/drawingml/2006/table">
            <a:tbl>
              <a:tblPr firstRow="1" firstCol="1" bandRow="1">
                <a:tableStyleId>{5C22544A-7EE6-4342-B048-85BDC9FD1C3A}</a:tableStyleId>
              </a:tblPr>
              <a:tblGrid>
                <a:gridCol w="771883">
                  <a:extLst>
                    <a:ext uri="{9D8B030D-6E8A-4147-A177-3AD203B41FA5}">
                      <a16:colId xmlns:a16="http://schemas.microsoft.com/office/drawing/2014/main" val="1744254834"/>
                    </a:ext>
                  </a:extLst>
                </a:gridCol>
                <a:gridCol w="6274007">
                  <a:extLst>
                    <a:ext uri="{9D8B030D-6E8A-4147-A177-3AD203B41FA5}">
                      <a16:colId xmlns:a16="http://schemas.microsoft.com/office/drawing/2014/main" val="437095201"/>
                    </a:ext>
                  </a:extLst>
                </a:gridCol>
              </a:tblGrid>
              <a:tr h="229307">
                <a:tc>
                  <a:txBody>
                    <a:bodyPr/>
                    <a:lstStyle/>
                    <a:p>
                      <a:pPr marL="0" marR="0" fontAlgn="auto">
                        <a:lnSpc>
                          <a:spcPct val="115000"/>
                        </a:lnSpc>
                        <a:spcBef>
                          <a:spcPts val="0"/>
                        </a:spcBef>
                        <a:spcAft>
                          <a:spcPts val="0"/>
                        </a:spcAft>
                      </a:pPr>
                      <a:r>
                        <a:rPr lang="en-US" sz="1800" kern="150" dirty="0">
                          <a:effectLst/>
                        </a:rPr>
                        <a:t>Phases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800" kern="150" dirty="0">
                          <a:effectLst/>
                        </a:rPr>
                        <a:t>States and Motions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2349058400"/>
                  </a:ext>
                </a:extLst>
              </a:tr>
              <a:tr h="258329">
                <a:tc rowSpan="2">
                  <a:txBody>
                    <a:bodyPr/>
                    <a:lstStyle/>
                    <a:p>
                      <a:pPr marL="0" marR="0" fontAlgn="auto">
                        <a:lnSpc>
                          <a:spcPct val="115000"/>
                        </a:lnSpc>
                        <a:spcBef>
                          <a:spcPts val="0"/>
                        </a:spcBef>
                        <a:spcAft>
                          <a:spcPts val="0"/>
                        </a:spcAft>
                      </a:pPr>
                      <a:r>
                        <a:rPr lang="en-US" sz="1700" kern="150" dirty="0">
                          <a:effectLst/>
                        </a:rPr>
                        <a:t>Metal</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a:t>
                      </a:r>
                      <a:r>
                        <a:rPr lang="en-US" sz="1300" kern="150" dirty="0" err="1">
                          <a:effectLst/>
                        </a:rPr>
                        <a:t>refinable</a:t>
                      </a:r>
                      <a:r>
                        <a:rPr lang="en-US" sz="1300" kern="150" dirty="0">
                          <a:effectLst/>
                        </a:rPr>
                        <a:t>, purifiable, moldable, potentially hardened and dried; strong, hard, being settled, descending, contracting.</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483848393"/>
                  </a:ext>
                </a:extLst>
              </a:tr>
              <a:tr h="431980">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purifying, solidifying, withdrawing, constraining, shrinking, cooling, drying, settling. </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810829109"/>
                  </a:ext>
                </a:extLst>
              </a:tr>
              <a:tr h="344438">
                <a:tc>
                  <a:txBody>
                    <a:bodyPr/>
                    <a:lstStyle/>
                    <a:p>
                      <a:pPr marL="0" marR="0" fontAlgn="auto">
                        <a:lnSpc>
                          <a:spcPct val="115000"/>
                        </a:lnSpc>
                        <a:spcBef>
                          <a:spcPts val="0"/>
                        </a:spcBef>
                        <a:spcAft>
                          <a:spcPts val="0"/>
                        </a:spcAft>
                      </a:pPr>
                      <a:r>
                        <a:rPr lang="en-US" sz="1700" kern="150" dirty="0">
                          <a:effectLst/>
                        </a:rPr>
                        <a:t>Fall</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Fall is the time of waning yang and waxing yin. Plants extend their roots further down, and drop their seeds. Animals eat for winter fat or gather food for winter. Crops are harvested. </a:t>
                      </a:r>
                    </a:p>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The air becomes dry and clear after the rains of late summer. Plants lose their leaves and wither. Animals and humans become less active, as energy moves downward in their bodies. The downward energy movement in the body and concern about survival in the cold winter months to come may make people sad or down. It is the Metal phase of Nature.</a:t>
                      </a:r>
                    </a:p>
                  </a:txBody>
                  <a:tcPr marL="45527" marR="45527" marT="0" marB="0"/>
                </a:tc>
                <a:extLst>
                  <a:ext uri="{0D108BD9-81ED-4DB2-BD59-A6C34878D82A}">
                    <a16:rowId xmlns:a16="http://schemas.microsoft.com/office/drawing/2014/main" val="1531115116"/>
                  </a:ext>
                </a:extLst>
              </a:tr>
            </a:tbl>
          </a:graphicData>
        </a:graphic>
      </p:graphicFrame>
    </p:spTree>
    <p:extLst>
      <p:ext uri="{BB962C8B-B14F-4D97-AF65-F5344CB8AC3E}">
        <p14:creationId xmlns:p14="http://schemas.microsoft.com/office/powerpoint/2010/main" val="6870156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EXAMPLES OF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 </a:t>
            </a:r>
            <a:r>
              <a:rPr lang="en-US" dirty="0">
                <a:solidFill>
                  <a:prstClr val="black"/>
                </a:solidFill>
              </a:rPr>
              <a:t>SEASONS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749533" y="1888180"/>
            <a:ext cx="3567291" cy="369332"/>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defRPr/>
            </a:pPr>
            <a:r>
              <a:rPr lang="en-US" dirty="0">
                <a:solidFill>
                  <a:prstClr val="black"/>
                </a:solidFill>
              </a:rPr>
              <a:t>Winter - water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3875584436"/>
              </p:ext>
            </p:extLst>
          </p:nvPr>
        </p:nvGraphicFramePr>
        <p:xfrm>
          <a:off x="2665378" y="2311173"/>
          <a:ext cx="7045890" cy="2372805"/>
        </p:xfrm>
        <a:graphic>
          <a:graphicData uri="http://schemas.openxmlformats.org/drawingml/2006/table">
            <a:tbl>
              <a:tblPr firstRow="1" firstCol="1" bandRow="1">
                <a:tableStyleId>{5C22544A-7EE6-4342-B048-85BDC9FD1C3A}</a:tableStyleId>
              </a:tblPr>
              <a:tblGrid>
                <a:gridCol w="771883">
                  <a:extLst>
                    <a:ext uri="{9D8B030D-6E8A-4147-A177-3AD203B41FA5}">
                      <a16:colId xmlns:a16="http://schemas.microsoft.com/office/drawing/2014/main" val="1744254834"/>
                    </a:ext>
                  </a:extLst>
                </a:gridCol>
                <a:gridCol w="6274007">
                  <a:extLst>
                    <a:ext uri="{9D8B030D-6E8A-4147-A177-3AD203B41FA5}">
                      <a16:colId xmlns:a16="http://schemas.microsoft.com/office/drawing/2014/main" val="437095201"/>
                    </a:ext>
                  </a:extLst>
                </a:gridCol>
              </a:tblGrid>
              <a:tr h="229307">
                <a:tc>
                  <a:txBody>
                    <a:bodyPr/>
                    <a:lstStyle/>
                    <a:p>
                      <a:pPr marL="0" marR="0" fontAlgn="auto">
                        <a:lnSpc>
                          <a:spcPct val="115000"/>
                        </a:lnSpc>
                        <a:spcBef>
                          <a:spcPts val="0"/>
                        </a:spcBef>
                        <a:spcAft>
                          <a:spcPts val="0"/>
                        </a:spcAft>
                      </a:pPr>
                      <a:r>
                        <a:rPr lang="en-US" sz="1800" kern="150" dirty="0">
                          <a:effectLst/>
                        </a:rPr>
                        <a:t>Phases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800" kern="150" dirty="0">
                          <a:effectLst/>
                        </a:rPr>
                        <a:t>States and Motions</a:t>
                      </a:r>
                      <a:endParaRPr lang="en-US" sz="18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2349058400"/>
                  </a:ext>
                </a:extLst>
              </a:tr>
              <a:tr h="258329">
                <a:tc rowSpan="2">
                  <a:txBody>
                    <a:bodyPr/>
                    <a:lstStyle/>
                    <a:p>
                      <a:pPr marL="0" marR="0" fontAlgn="auto">
                        <a:lnSpc>
                          <a:spcPct val="115000"/>
                        </a:lnSpc>
                        <a:spcBef>
                          <a:spcPts val="0"/>
                        </a:spcBef>
                        <a:spcAft>
                          <a:spcPts val="0"/>
                        </a:spcAft>
                      </a:pPr>
                      <a:r>
                        <a:rPr lang="en-US" sz="1700" kern="150" dirty="0">
                          <a:effectLst/>
                        </a:rPr>
                        <a:t>Water</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rPr>
                        <a:t>State: wet, cool or cold, flowing, elusive, and stored.</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483848393"/>
                  </a:ext>
                </a:extLst>
              </a:tr>
              <a:tr h="431980">
                <a:tc vMerge="1">
                  <a:txBody>
                    <a:bodyPr/>
                    <a:lstStyle/>
                    <a:p>
                      <a:endParaRPr lang="en-US"/>
                    </a:p>
                  </a:txBody>
                  <a:tcPr/>
                </a:tc>
                <a:tc>
                  <a:txBody>
                    <a:bodyPr/>
                    <a:lstStyle/>
                    <a:p>
                      <a:pPr marL="0" marR="0" fontAlgn="auto">
                        <a:lnSpc>
                          <a:spcPct val="115000"/>
                        </a:lnSpc>
                        <a:spcBef>
                          <a:spcPts val="0"/>
                        </a:spcBef>
                        <a:spcAft>
                          <a:spcPts val="0"/>
                        </a:spcAft>
                      </a:pPr>
                      <a:r>
                        <a:rPr lang="en-US" sz="1300" kern="150" dirty="0">
                          <a:effectLst/>
                        </a:rPr>
                        <a:t>Motion: moistening, soaking in, immersing, observing, conserving, storing for future use.</a:t>
                      </a:r>
                      <a:endParaRPr lang="en-US" sz="13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tc>
                <a:extLst>
                  <a:ext uri="{0D108BD9-81ED-4DB2-BD59-A6C34878D82A}">
                    <a16:rowId xmlns:a16="http://schemas.microsoft.com/office/drawing/2014/main" val="3810829109"/>
                  </a:ext>
                </a:extLst>
              </a:tr>
              <a:tr h="344438">
                <a:tc>
                  <a:txBody>
                    <a:bodyPr/>
                    <a:lstStyle/>
                    <a:p>
                      <a:pPr marL="0" marR="0" fontAlgn="auto">
                        <a:lnSpc>
                          <a:spcPct val="115000"/>
                        </a:lnSpc>
                        <a:spcBef>
                          <a:spcPts val="0"/>
                        </a:spcBef>
                        <a:spcAft>
                          <a:spcPts val="0"/>
                        </a:spcAft>
                      </a:pPr>
                      <a:r>
                        <a:rPr lang="en-US" sz="1700" kern="150" dirty="0">
                          <a:effectLst/>
                        </a:rPr>
                        <a:t>Winter</a:t>
                      </a:r>
                      <a:endParaRPr lang="en-US" sz="1700" kern="150" dirty="0">
                        <a:effectLst/>
                        <a:latin typeface="Calibri" panose="020F0502020204030204" pitchFamily="34" charset="0"/>
                        <a:ea typeface="Calibri" panose="020F0502020204030204" pitchFamily="34" charset="0"/>
                        <a:cs typeface="Times New Roman" panose="02020603050405020304" pitchFamily="18" charset="0"/>
                      </a:endParaRPr>
                    </a:p>
                  </a:txBody>
                  <a:tcPr marL="45527" marR="45527" marT="0" marB="0" anchor="ctr"/>
                </a:tc>
                <a:tc>
                  <a:txBody>
                    <a:bodyPr/>
                    <a:lstStyle/>
                    <a:p>
                      <a:pPr marL="0" marR="0" fontAlgn="auto">
                        <a:lnSpc>
                          <a:spcPct val="115000"/>
                        </a:lnSpc>
                        <a:spcBef>
                          <a:spcPts val="0"/>
                        </a:spcBef>
                        <a:spcAft>
                          <a:spcPts val="0"/>
                        </a:spcAft>
                      </a:pPr>
                      <a:r>
                        <a:rPr lang="en-US" sz="1300" kern="150" dirty="0">
                          <a:effectLst/>
                          <a:latin typeface="Calibri" panose="020F0502020204030204" pitchFamily="34" charset="0"/>
                          <a:ea typeface="Calibri" panose="020F0502020204030204" pitchFamily="34" charset="0"/>
                          <a:cs typeface="Times New Roman" panose="02020603050405020304" pitchFamily="18" charset="0"/>
                        </a:rPr>
                        <a:t>In winter, plants need to protect their roots to survive the cold. People and animals sleep more or even hibernate. They store and conserve their energy and sources of energy. There is anxiety and fear of losing all of their energy to the cold and ice before spring comes. Winter is the most yin time of the year. It is the Water phase of Nature. The body moves energy inward to conserve it and to get through the cold winter and for use in spring when the body becomes increasingly active and needs more energy.</a:t>
                      </a:r>
                    </a:p>
                  </a:txBody>
                  <a:tcPr marL="45527" marR="45527" marT="0" marB="0"/>
                </a:tc>
                <a:extLst>
                  <a:ext uri="{0D108BD9-81ED-4DB2-BD59-A6C34878D82A}">
                    <a16:rowId xmlns:a16="http://schemas.microsoft.com/office/drawing/2014/main" val="1531115116"/>
                  </a:ext>
                </a:extLst>
              </a:tr>
            </a:tbl>
          </a:graphicData>
        </a:graphic>
      </p:graphicFrame>
    </p:spTree>
    <p:extLst>
      <p:ext uri="{BB962C8B-B14F-4D97-AF65-F5344CB8AC3E}">
        <p14:creationId xmlns:p14="http://schemas.microsoft.com/office/powerpoint/2010/main" val="4003548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EXAMPLES OF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 </a:t>
            </a:r>
            <a:r>
              <a:rPr lang="en-US" dirty="0">
                <a:solidFill>
                  <a:prstClr val="black"/>
                </a:solidFill>
              </a:rPr>
              <a:t>WEATHER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749533" y="2192980"/>
            <a:ext cx="3567291"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Five </a:t>
            </a:r>
            <a:r>
              <a:rPr lang="en-US" dirty="0">
                <a:solidFill>
                  <a:prstClr val="black"/>
                </a:solidFill>
                <a:latin typeface="Calibri" panose="020F0502020204030204"/>
              </a:rPr>
              <a:t>Types of Weather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and Five Phases:</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lang="en-US" dirty="0">
                <a:solidFill>
                  <a:prstClr val="black"/>
                </a:solidFill>
                <a:latin typeface="Calibri" panose="020F0502020204030204"/>
              </a:rPr>
              <a:t>Windy</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 wood</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Hot - fire</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Humid - earth</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Dry - metal</a:t>
            </a: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Cold - water</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10" name="Diagram 9"/>
          <p:cNvGraphicFramePr/>
          <p:nvPr>
            <p:extLst>
              <p:ext uri="{D42A27DB-BD31-4B8C-83A1-F6EECF244321}">
                <p14:modId xmlns:p14="http://schemas.microsoft.com/office/powerpoint/2010/main" val="632504821"/>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9340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flipH="1">
            <a:off x="2023353" y="1361873"/>
            <a:ext cx="1423157" cy="1200329"/>
          </a:xfrm>
          <a:prstGeom prst="rect">
            <a:avLst/>
          </a:prstGeom>
          <a:noFill/>
        </p:spPr>
        <p:txBody>
          <a:bodyPr wrap="square" rtlCol="0">
            <a:spAutoFit/>
          </a:bodyPr>
          <a:lstStyle/>
          <a:p>
            <a:pPr algn="ctr"/>
            <a:r>
              <a:rPr lang="en-US" dirty="0">
                <a:solidFill>
                  <a:schemeClr val="bg1"/>
                </a:solidFill>
              </a:rPr>
              <a:t>The Universe and Universal Energy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0323" y="924127"/>
            <a:ext cx="5005298" cy="3268493"/>
          </a:xfrm>
          <a:prstGeom prst="rect">
            <a:avLst/>
          </a:prstGeom>
        </p:spPr>
      </p:pic>
      <p:sp>
        <p:nvSpPr>
          <p:cNvPr id="5" name="TextBox 4"/>
          <p:cNvSpPr txBox="1"/>
          <p:nvPr/>
        </p:nvSpPr>
        <p:spPr>
          <a:xfrm>
            <a:off x="3379873" y="4772660"/>
            <a:ext cx="5185748" cy="400110"/>
          </a:xfrm>
          <a:prstGeom prst="rect">
            <a:avLst/>
          </a:prstGeom>
          <a:noFill/>
        </p:spPr>
        <p:txBody>
          <a:bodyPr wrap="square" rtlCol="0">
            <a:spAutoFit/>
          </a:bodyPr>
          <a:lstStyle/>
          <a:p>
            <a:r>
              <a:rPr lang="en-US" sz="2000" dirty="0">
                <a:solidFill>
                  <a:schemeClr val="bg1"/>
                </a:solidFill>
              </a:rPr>
              <a:t>UNIVERSAL ENERGY AND HUMAN BODY ENERGY</a:t>
            </a:r>
          </a:p>
        </p:txBody>
      </p:sp>
    </p:spTree>
    <p:extLst>
      <p:ext uri="{BB962C8B-B14F-4D97-AF65-F5344CB8AC3E}">
        <p14:creationId xmlns:p14="http://schemas.microsoft.com/office/powerpoint/2010/main" val="26679916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THE RELATIONSHIP AMONG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a:t>
            </a:r>
          </a:p>
        </p:txBody>
      </p:sp>
      <p:sp>
        <p:nvSpPr>
          <p:cNvPr id="5" name="TextBox 4"/>
          <p:cNvSpPr txBox="1"/>
          <p:nvPr/>
        </p:nvSpPr>
        <p:spPr>
          <a:xfrm>
            <a:off x="2749533" y="2192980"/>
            <a:ext cx="2706387"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Two Fundamental Types of Relationships: </a:t>
            </a:r>
          </a:p>
          <a:p>
            <a:pPr marL="285750" marR="0" lvl="0" indent="-28575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lang="en-US" dirty="0">
              <a:solidFill>
                <a:prstClr val="black"/>
              </a:solidFill>
              <a:latin typeface="Calibri" panose="020F0502020204030204"/>
            </a:endParaRPr>
          </a:p>
          <a:p>
            <a:pPr marL="742950" lvl="1" indent="-285750">
              <a:buClr>
                <a:srgbClr val="007DEE"/>
              </a:buClr>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Generating</a:t>
            </a:r>
          </a:p>
          <a:p>
            <a:pPr marL="742950" lvl="1" indent="-285750">
              <a:buClr>
                <a:srgbClr val="007DEE"/>
              </a:buClr>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Controlling</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p:cNvGraphicFramePr>
            <a:graphicFrameLocks noChangeAspect="1"/>
          </p:cNvGraphicFramePr>
          <p:nvPr>
            <p:extLst>
              <p:ext uri="{D42A27DB-BD31-4B8C-83A1-F6EECF244321}">
                <p14:modId xmlns:p14="http://schemas.microsoft.com/office/powerpoint/2010/main" val="3319326984"/>
              </p:ext>
            </p:extLst>
          </p:nvPr>
        </p:nvGraphicFramePr>
        <p:xfrm>
          <a:off x="7705398" y="2331509"/>
          <a:ext cx="22860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p:cNvGraphicFramePr/>
          <p:nvPr>
            <p:extLst>
              <p:ext uri="{D42A27DB-BD31-4B8C-83A1-F6EECF244321}">
                <p14:modId xmlns:p14="http://schemas.microsoft.com/office/powerpoint/2010/main" val="1281935473"/>
              </p:ext>
            </p:extLst>
          </p:nvPr>
        </p:nvGraphicFramePr>
        <p:xfrm>
          <a:off x="5277155" y="2321349"/>
          <a:ext cx="2286000" cy="2286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091006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THE RELATIONSHIP AMONG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a:t>
            </a:r>
          </a:p>
        </p:txBody>
      </p:sp>
      <p:sp>
        <p:nvSpPr>
          <p:cNvPr id="5" name="TextBox 4"/>
          <p:cNvSpPr txBox="1"/>
          <p:nvPr/>
        </p:nvSpPr>
        <p:spPr>
          <a:xfrm>
            <a:off x="2749533" y="2192980"/>
            <a:ext cx="3567291" cy="313932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Generating Relationship:</a:t>
            </a:r>
          </a:p>
          <a:p>
            <a:pPr marL="285750" marR="0" lvl="0" indent="-28575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lang="en-US" dirty="0">
              <a:solidFill>
                <a:prstClr val="black"/>
              </a:solidFill>
              <a:latin typeface="Calibri" panose="020F0502020204030204"/>
            </a:endParaRPr>
          </a:p>
          <a:p>
            <a:pPr marL="742950" marR="0" lvl="1" indent="-285750" algn="l" defTabSz="914400" rtl="0" eaLnBrk="1" fontAlgn="auto" latinLnBrk="0" hangingPunct="1">
              <a:lnSpc>
                <a:spcPct val="100000"/>
              </a:lnSpc>
              <a:spcBef>
                <a:spcPts val="0"/>
              </a:spcBef>
              <a:spcAft>
                <a:spcPts val="0"/>
              </a:spcAft>
              <a:buClr>
                <a:srgbClr val="007DEE"/>
              </a:buClr>
              <a:buSzTx/>
              <a:buFont typeface="Calibri" panose="020F0502020204030204" pitchFamily="34" charset="0"/>
              <a:buChar char="-"/>
              <a:tabLst/>
              <a:defRPr/>
            </a:pPr>
            <a:r>
              <a:rPr lang="en-US" dirty="0">
                <a:solidFill>
                  <a:prstClr val="black"/>
                </a:solidFill>
                <a:latin typeface="Calibri" panose="020F0502020204030204"/>
              </a:rPr>
              <a:t>W</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ood</a:t>
            </a:r>
            <a:r>
              <a:rPr lang="en-US" dirty="0">
                <a:solidFill>
                  <a:prstClr val="black"/>
                </a:solidFill>
                <a:latin typeface="Calibri" panose="020F0502020204030204"/>
              </a:rPr>
              <a:t> generates (feeds) fire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lvl="1" indent="-285750">
              <a:buClr>
                <a:srgbClr val="007DEE"/>
              </a:buClr>
              <a:buFont typeface="Calibri" panose="020F0502020204030204" pitchFamily="34" charset="0"/>
              <a:buChar cha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Fire</a:t>
            </a:r>
            <a:r>
              <a:rPr lang="en-US" dirty="0">
                <a:solidFill>
                  <a:prstClr val="black"/>
                </a:solidFill>
              </a:rPr>
              <a:t> generates (creates) earth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lvl="1" indent="-285750">
              <a:buClr>
                <a:srgbClr val="007DEE"/>
              </a:buClr>
              <a:buFont typeface="Calibri" panose="020F0502020204030204" pitchFamily="34" charset="0"/>
              <a:buChar cha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Earth</a:t>
            </a:r>
            <a:r>
              <a:rPr lang="en-US" dirty="0">
                <a:solidFill>
                  <a:prstClr val="black"/>
                </a:solidFill>
              </a:rPr>
              <a:t> generates (yields) metal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lvl="1" indent="-285750">
              <a:buClr>
                <a:srgbClr val="007DEE"/>
              </a:buClr>
              <a:buFont typeface="Calibri" panose="020F0502020204030204" pitchFamily="34" charset="0"/>
              <a:buChar cha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Metal</a:t>
            </a:r>
            <a:r>
              <a:rPr lang="en-US" dirty="0">
                <a:solidFill>
                  <a:prstClr val="black"/>
                </a:solidFill>
              </a:rPr>
              <a:t> generates (draws) water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lvl="1" indent="-285750">
              <a:buClr>
                <a:srgbClr val="007DEE"/>
              </a:buClr>
              <a:buFont typeface="Calibri" panose="020F0502020204030204" pitchFamily="34" charset="0"/>
              <a:buChar cha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Water</a:t>
            </a:r>
            <a:r>
              <a:rPr lang="en-US" dirty="0">
                <a:solidFill>
                  <a:prstClr val="black"/>
                </a:solidFill>
              </a:rPr>
              <a:t> generates (nourishes) wood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9" name="Diagram 8"/>
          <p:cNvGraphicFramePr/>
          <p:nvPr>
            <p:extLst>
              <p:ext uri="{D42A27DB-BD31-4B8C-83A1-F6EECF244321}">
                <p14:modId xmlns:p14="http://schemas.microsoft.com/office/powerpoint/2010/main" val="229516913"/>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54664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THE RELATIONSHIP AMONG THE FIVE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PHASES</a:t>
            </a:r>
          </a:p>
        </p:txBody>
      </p:sp>
      <p:sp>
        <p:nvSpPr>
          <p:cNvPr id="5" name="TextBox 4"/>
          <p:cNvSpPr txBox="1"/>
          <p:nvPr/>
        </p:nvSpPr>
        <p:spPr>
          <a:xfrm>
            <a:off x="2749533" y="2192980"/>
            <a:ext cx="3567291" cy="258532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Controlling Relationship:</a:t>
            </a:r>
          </a:p>
          <a:p>
            <a:pPr marL="285750" marR="0" lvl="0" indent="-285750" algn="l"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lang="en-US" dirty="0">
              <a:solidFill>
                <a:prstClr val="black"/>
              </a:solidFill>
              <a:latin typeface="Calibri" panose="020F0502020204030204"/>
            </a:endParaRPr>
          </a:p>
          <a:p>
            <a:pPr marL="742950" lvl="1" indent="-285750">
              <a:buClr>
                <a:srgbClr val="007DEE"/>
              </a:buClr>
              <a:buFont typeface="Calibri" panose="020F0502020204030204" pitchFamily="34" charset="0"/>
              <a:buChar char="-"/>
            </a:pPr>
            <a:r>
              <a:rPr lang="en-US" dirty="0">
                <a:solidFill>
                  <a:prstClr val="black"/>
                </a:solidFill>
                <a:latin typeface="Calibri" panose="020F0502020204030204"/>
              </a:rPr>
              <a:t>W</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ood</a:t>
            </a:r>
            <a:r>
              <a:rPr lang="en-US" dirty="0">
                <a:solidFill>
                  <a:prstClr val="black"/>
                </a:solidFill>
                <a:latin typeface="Calibri" panose="020F0502020204030204"/>
              </a:rPr>
              <a:t> controls (holds)</a:t>
            </a:r>
            <a:r>
              <a:rPr lang="en-US" dirty="0">
                <a:solidFill>
                  <a:prstClr val="black"/>
                </a:solidFill>
              </a:rPr>
              <a:t> earth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lvl="1" indent="-285750">
              <a:buClr>
                <a:srgbClr val="007DEE"/>
              </a:buClr>
              <a:buFont typeface="Calibri" panose="020F0502020204030204" pitchFamily="34" charset="0"/>
              <a:buChar cha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Earth</a:t>
            </a:r>
            <a:r>
              <a:rPr lang="en-US" dirty="0">
                <a:solidFill>
                  <a:prstClr val="black"/>
                </a:solidFill>
              </a:rPr>
              <a:t> controls (guides) water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lvl="1" indent="-285750">
              <a:buClr>
                <a:srgbClr val="007DEE"/>
              </a:buClr>
              <a:buFont typeface="Calibri" panose="020F0502020204030204" pitchFamily="34" charset="0"/>
              <a:buChar char="-"/>
            </a:pPr>
            <a:r>
              <a:rPr lang="en-US" dirty="0">
                <a:solidFill>
                  <a:prstClr val="black"/>
                </a:solidFill>
              </a:rPr>
              <a:t>Water controls (cools) fire</a:t>
            </a:r>
          </a:p>
          <a:p>
            <a:pPr marL="742950" lvl="1" indent="-285750">
              <a:buClr>
                <a:srgbClr val="007DEE"/>
              </a:buClr>
              <a:buFont typeface="Calibri" panose="020F0502020204030204" pitchFamily="34" charset="0"/>
              <a:buChar char="-"/>
            </a:pPr>
            <a:r>
              <a:rPr lang="en-US" dirty="0">
                <a:solidFill>
                  <a:prstClr val="black"/>
                </a:solidFill>
              </a:rPr>
              <a:t>Fire controls (warms) metal</a:t>
            </a:r>
          </a:p>
          <a:p>
            <a:pPr marL="742950" lvl="1" indent="-285750">
              <a:buClr>
                <a:srgbClr val="007DEE"/>
              </a:buClr>
              <a:buFont typeface="Calibri" panose="020F0502020204030204" pitchFamily="34" charset="0"/>
              <a:buChar char="-"/>
            </a:pPr>
            <a:r>
              <a:rPr lang="en-US" dirty="0">
                <a:solidFill>
                  <a:prstClr val="black"/>
                </a:solidFill>
              </a:rPr>
              <a:t>Metal controls (prunes) wood</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760988435"/>
              </p:ext>
            </p:extLst>
          </p:nvPr>
        </p:nvGraphicFramePr>
        <p:xfrm>
          <a:off x="6709715" y="2168949"/>
          <a:ext cx="2814369" cy="2947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95694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AN EXAMPLE OF THE RELATIONSHIPS: SEASONS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749533" y="2010100"/>
            <a:ext cx="4042911" cy="3693319"/>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pPr>
            <a:r>
              <a:rPr lang="en-US" dirty="0">
                <a:solidFill>
                  <a:prstClr val="black"/>
                </a:solidFill>
              </a:rPr>
              <a:t>As the seasons change, weather in fall and in winter affects how plants grow in the coming spring:</a:t>
            </a:r>
            <a:endParaRPr lang="en-US" dirty="0">
              <a:solidFill>
                <a:prstClr val="black"/>
              </a:solidFill>
              <a:latin typeface="Calibri" panose="020F0502020204030204"/>
            </a:endParaRPr>
          </a:p>
          <a:p>
            <a:pPr marL="742950" lvl="1" indent="-285750">
              <a:buClr>
                <a:srgbClr val="007DEE"/>
              </a:buClr>
              <a:buFont typeface="Calibri" panose="020F0502020204030204" pitchFamily="34" charset="0"/>
              <a:buChar char="-"/>
            </a:pPr>
            <a:r>
              <a:rPr lang="en-US" dirty="0">
                <a:solidFill>
                  <a:prstClr val="black"/>
                </a:solidFill>
              </a:rPr>
              <a:t>Early and extreme cold in fall overly restrains plants in spring (Metal controls Wood), so plants may be stunted or even die.</a:t>
            </a:r>
          </a:p>
          <a:p>
            <a:pPr marL="742950" lvl="1" indent="-285750">
              <a:buClr>
                <a:srgbClr val="007DEE"/>
              </a:buClr>
              <a:buFont typeface="Calibri" panose="020F0502020204030204" pitchFamily="34" charset="0"/>
              <a:buChar char="-"/>
            </a:pPr>
            <a:r>
              <a:rPr lang="en-US" dirty="0">
                <a:solidFill>
                  <a:prstClr val="black"/>
                </a:solidFill>
              </a:rPr>
              <a:t>The cold of winter causes water to condense, which makes water available to seeds for germination and growth in spring (Water generates Wood).</a:t>
            </a:r>
          </a:p>
          <a:p>
            <a:pPr marL="742950" lvl="1" indent="-285750">
              <a:buClr>
                <a:srgbClr val="007DEE"/>
              </a:buClr>
              <a:buFont typeface="Calibri" panose="020F0502020204030204" pitchFamily="34" charset="0"/>
              <a:buChar cha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6981528" y="2210201"/>
            <a:ext cx="2926774" cy="2730328"/>
            <a:chOff x="6981528" y="2210201"/>
            <a:chExt cx="2926774" cy="2730328"/>
          </a:xfrm>
        </p:grpSpPr>
        <p:grpSp>
          <p:nvGrpSpPr>
            <p:cNvPr id="21" name="Group 20"/>
            <p:cNvGrpSpPr/>
            <p:nvPr/>
          </p:nvGrpSpPr>
          <p:grpSpPr>
            <a:xfrm>
              <a:off x="7125157" y="2210201"/>
              <a:ext cx="2783145" cy="2730328"/>
              <a:chOff x="6561277" y="1813961"/>
              <a:chExt cx="2783145" cy="2730328"/>
            </a:xfrm>
          </p:grpSpPr>
          <p:grpSp>
            <p:nvGrpSpPr>
              <p:cNvPr id="12" name="Group 11"/>
              <p:cNvGrpSpPr/>
              <p:nvPr/>
            </p:nvGrpSpPr>
            <p:grpSpPr>
              <a:xfrm>
                <a:off x="6561277" y="1813961"/>
                <a:ext cx="2783145" cy="2559410"/>
                <a:chOff x="6561277" y="1813961"/>
                <a:chExt cx="2783145" cy="2559410"/>
              </a:xfrm>
            </p:grpSpPr>
            <p:sp>
              <p:nvSpPr>
                <p:cNvPr id="13" name="Freeform: Shape 12"/>
                <p:cNvSpPr/>
                <p:nvPr/>
              </p:nvSpPr>
              <p:spPr>
                <a:xfrm>
                  <a:off x="7396856" y="1813961"/>
                  <a:ext cx="1112174" cy="1112174"/>
                </a:xfrm>
                <a:custGeom>
                  <a:avLst/>
                  <a:gdLst>
                    <a:gd name="connsiteX0" fmla="*/ 0 w 1112174"/>
                    <a:gd name="connsiteY0" fmla="*/ 556087 h 1112174"/>
                    <a:gd name="connsiteX1" fmla="*/ 556087 w 1112174"/>
                    <a:gd name="connsiteY1" fmla="*/ 0 h 1112174"/>
                    <a:gd name="connsiteX2" fmla="*/ 1112174 w 1112174"/>
                    <a:gd name="connsiteY2" fmla="*/ 556087 h 1112174"/>
                    <a:gd name="connsiteX3" fmla="*/ 556087 w 1112174"/>
                    <a:gd name="connsiteY3" fmla="*/ 1112174 h 1112174"/>
                    <a:gd name="connsiteX4" fmla="*/ 0 w 1112174"/>
                    <a:gd name="connsiteY4" fmla="*/ 556087 h 111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174" h="1112174">
                      <a:moveTo>
                        <a:pt x="0" y="556087"/>
                      </a:moveTo>
                      <a:cubicBezTo>
                        <a:pt x="0" y="248969"/>
                        <a:pt x="248969" y="0"/>
                        <a:pt x="556087" y="0"/>
                      </a:cubicBezTo>
                      <a:cubicBezTo>
                        <a:pt x="863205" y="0"/>
                        <a:pt x="1112174" y="248969"/>
                        <a:pt x="1112174" y="556087"/>
                      </a:cubicBezTo>
                      <a:cubicBezTo>
                        <a:pt x="1112174" y="863205"/>
                        <a:pt x="863205" y="1112174"/>
                        <a:pt x="556087" y="1112174"/>
                      </a:cubicBezTo>
                      <a:cubicBezTo>
                        <a:pt x="248969" y="1112174"/>
                        <a:pt x="0" y="863205"/>
                        <a:pt x="0" y="556087"/>
                      </a:cubicBezTo>
                      <a:close/>
                    </a:path>
                  </a:pathLst>
                </a:custGeom>
                <a:solidFill>
                  <a:schemeClr val="bg2"/>
                </a:solidFill>
                <a:ln>
                  <a:solidFill>
                    <a:schemeClr val="bg1">
                      <a:lumMod val="8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76844" tIns="176844" rIns="176844" bIns="176844" numCol="1" spcCol="1270" anchor="ctr" anchorCtr="0">
                  <a:noAutofit/>
                </a:bodyPr>
                <a:lstStyle/>
                <a:p>
                  <a:pPr marL="0" lvl="0" indent="0" algn="ctr" defTabSz="466725">
                    <a:lnSpc>
                      <a:spcPct val="90000"/>
                    </a:lnSpc>
                    <a:spcBef>
                      <a:spcPct val="0"/>
                    </a:spcBef>
                    <a:spcAft>
                      <a:spcPct val="35000"/>
                    </a:spcAft>
                    <a:buNone/>
                  </a:pPr>
                  <a:r>
                    <a:rPr lang="en-US" sz="2000" kern="1200" baseline="0" dirty="0">
                      <a:solidFill>
                        <a:sysClr val="windowText" lastClr="000000"/>
                      </a:solidFill>
                    </a:rPr>
                    <a:t>Dry</a:t>
                  </a:r>
                </a:p>
                <a:p>
                  <a:pPr marL="0" lvl="0" indent="0" algn="ctr" defTabSz="466725">
                    <a:lnSpc>
                      <a:spcPct val="90000"/>
                    </a:lnSpc>
                    <a:spcBef>
                      <a:spcPct val="0"/>
                    </a:spcBef>
                    <a:spcAft>
                      <a:spcPct val="35000"/>
                    </a:spcAft>
                    <a:buNone/>
                  </a:pPr>
                  <a:r>
                    <a:rPr lang="en-US" sz="2000" kern="1200" baseline="0" dirty="0">
                      <a:solidFill>
                        <a:sysClr val="windowText" lastClr="000000"/>
                      </a:solidFill>
                    </a:rPr>
                    <a:t>Fall</a:t>
                  </a:r>
                </a:p>
              </p:txBody>
            </p:sp>
            <p:sp>
              <p:nvSpPr>
                <p:cNvPr id="15" name="Freeform: Shape 14"/>
                <p:cNvSpPr/>
                <p:nvPr/>
              </p:nvSpPr>
              <p:spPr>
                <a:xfrm>
                  <a:off x="8232248" y="3260903"/>
                  <a:ext cx="1112174" cy="1112174"/>
                </a:xfrm>
                <a:custGeom>
                  <a:avLst/>
                  <a:gdLst>
                    <a:gd name="connsiteX0" fmla="*/ 0 w 1112174"/>
                    <a:gd name="connsiteY0" fmla="*/ 556087 h 1112174"/>
                    <a:gd name="connsiteX1" fmla="*/ 556087 w 1112174"/>
                    <a:gd name="connsiteY1" fmla="*/ 0 h 1112174"/>
                    <a:gd name="connsiteX2" fmla="*/ 1112174 w 1112174"/>
                    <a:gd name="connsiteY2" fmla="*/ 556087 h 1112174"/>
                    <a:gd name="connsiteX3" fmla="*/ 556087 w 1112174"/>
                    <a:gd name="connsiteY3" fmla="*/ 1112174 h 1112174"/>
                    <a:gd name="connsiteX4" fmla="*/ 0 w 1112174"/>
                    <a:gd name="connsiteY4" fmla="*/ 556087 h 111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174" h="1112174">
                      <a:moveTo>
                        <a:pt x="0" y="556087"/>
                      </a:moveTo>
                      <a:cubicBezTo>
                        <a:pt x="0" y="248969"/>
                        <a:pt x="248969" y="0"/>
                        <a:pt x="556087" y="0"/>
                      </a:cubicBezTo>
                      <a:cubicBezTo>
                        <a:pt x="863205" y="0"/>
                        <a:pt x="1112174" y="248969"/>
                        <a:pt x="1112174" y="556087"/>
                      </a:cubicBezTo>
                      <a:cubicBezTo>
                        <a:pt x="1112174" y="863205"/>
                        <a:pt x="863205" y="1112174"/>
                        <a:pt x="556087" y="1112174"/>
                      </a:cubicBezTo>
                      <a:cubicBezTo>
                        <a:pt x="248969" y="1112174"/>
                        <a:pt x="0" y="863205"/>
                        <a:pt x="0" y="556087"/>
                      </a:cubicBezTo>
                      <a:close/>
                    </a:path>
                  </a:pathLst>
                </a:custGeom>
                <a:solidFill>
                  <a:schemeClr val="accent1">
                    <a:lumMod val="50000"/>
                  </a:schemeClr>
                </a:solidFill>
                <a:ln>
                  <a:solidFill>
                    <a:schemeClr val="bg1">
                      <a:lumMod val="8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76844" tIns="176844" rIns="176844" bIns="176844" numCol="1" spcCol="1270" anchor="ctr" anchorCtr="0">
                  <a:noAutofit/>
                </a:bodyPr>
                <a:lstStyle/>
                <a:p>
                  <a:pPr marL="0" lvl="0" indent="0" algn="ctr" defTabSz="466725">
                    <a:lnSpc>
                      <a:spcPct val="90000"/>
                    </a:lnSpc>
                    <a:spcBef>
                      <a:spcPct val="0"/>
                    </a:spcBef>
                    <a:spcAft>
                      <a:spcPct val="35000"/>
                    </a:spcAft>
                    <a:buNone/>
                  </a:pPr>
                  <a:r>
                    <a:rPr lang="en-US" sz="2000" kern="1200" baseline="0" dirty="0"/>
                    <a:t>Cold</a:t>
                  </a:r>
                </a:p>
                <a:p>
                  <a:pPr marL="0" lvl="0" indent="0" algn="ctr" defTabSz="466725">
                    <a:lnSpc>
                      <a:spcPct val="90000"/>
                    </a:lnSpc>
                    <a:spcBef>
                      <a:spcPct val="0"/>
                    </a:spcBef>
                    <a:spcAft>
                      <a:spcPct val="35000"/>
                    </a:spcAft>
                    <a:buNone/>
                  </a:pPr>
                  <a:r>
                    <a:rPr lang="en-US" sz="2000" kern="1200" baseline="0" dirty="0"/>
                    <a:t>Winter</a:t>
                  </a:r>
                </a:p>
              </p:txBody>
            </p:sp>
            <p:sp>
              <p:nvSpPr>
                <p:cNvPr id="16" name="Freeform: Shape 15"/>
                <p:cNvSpPr/>
                <p:nvPr/>
              </p:nvSpPr>
              <p:spPr>
                <a:xfrm rot="21599394">
                  <a:off x="7716441" y="3710551"/>
                  <a:ext cx="548548" cy="213170"/>
                </a:xfrm>
                <a:custGeom>
                  <a:avLst/>
                  <a:gdLst>
                    <a:gd name="connsiteX0" fmla="*/ 0 w 548547"/>
                    <a:gd name="connsiteY0" fmla="*/ 42634 h 213170"/>
                    <a:gd name="connsiteX1" fmla="*/ 441962 w 548547"/>
                    <a:gd name="connsiteY1" fmla="*/ 42634 h 213170"/>
                    <a:gd name="connsiteX2" fmla="*/ 441962 w 548547"/>
                    <a:gd name="connsiteY2" fmla="*/ 0 h 213170"/>
                    <a:gd name="connsiteX3" fmla="*/ 548547 w 548547"/>
                    <a:gd name="connsiteY3" fmla="*/ 106585 h 213170"/>
                    <a:gd name="connsiteX4" fmla="*/ 441962 w 548547"/>
                    <a:gd name="connsiteY4" fmla="*/ 213170 h 213170"/>
                    <a:gd name="connsiteX5" fmla="*/ 441962 w 548547"/>
                    <a:gd name="connsiteY5" fmla="*/ 170536 h 213170"/>
                    <a:gd name="connsiteX6" fmla="*/ 0 w 548547"/>
                    <a:gd name="connsiteY6" fmla="*/ 170536 h 213170"/>
                    <a:gd name="connsiteX7" fmla="*/ 0 w 548547"/>
                    <a:gd name="connsiteY7" fmla="*/ 42634 h 21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7" h="213170">
                      <a:moveTo>
                        <a:pt x="548547" y="170535"/>
                      </a:moveTo>
                      <a:lnTo>
                        <a:pt x="106585" y="170535"/>
                      </a:lnTo>
                      <a:lnTo>
                        <a:pt x="106585" y="213169"/>
                      </a:lnTo>
                      <a:lnTo>
                        <a:pt x="0" y="106585"/>
                      </a:lnTo>
                      <a:lnTo>
                        <a:pt x="106585" y="1"/>
                      </a:lnTo>
                      <a:lnTo>
                        <a:pt x="106585" y="42635"/>
                      </a:lnTo>
                      <a:lnTo>
                        <a:pt x="548547" y="42635"/>
                      </a:lnTo>
                      <a:lnTo>
                        <a:pt x="548547" y="170535"/>
                      </a:lnTo>
                      <a:close/>
                    </a:path>
                  </a:pathLst>
                </a:custGeom>
                <a:ln>
                  <a:solidFill>
                    <a:srgbClr val="000000"/>
                  </a:solidFill>
                </a:ln>
              </p:spPr>
              <p:style>
                <a:lnRef idx="0">
                  <a:scrgbClr r="0" g="0" b="0"/>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3951" tIns="42633" rIns="0" bIns="42634" numCol="1" spcCol="1270" anchor="ctr" anchorCtr="0">
                  <a:noAutofit/>
                </a:bodyPr>
                <a:lstStyle/>
                <a:p>
                  <a:pPr marL="0" lvl="0" indent="0" algn="ctr" defTabSz="400050">
                    <a:lnSpc>
                      <a:spcPct val="90000"/>
                    </a:lnSpc>
                    <a:spcBef>
                      <a:spcPct val="0"/>
                    </a:spcBef>
                    <a:spcAft>
                      <a:spcPct val="35000"/>
                    </a:spcAft>
                    <a:buNone/>
                  </a:pPr>
                  <a:endParaRPr lang="en-US" sz="900" kern="1200"/>
                </a:p>
              </p:txBody>
            </p:sp>
            <p:sp>
              <p:nvSpPr>
                <p:cNvPr id="17" name="Freeform: Shape 16"/>
                <p:cNvSpPr/>
                <p:nvPr/>
              </p:nvSpPr>
              <p:spPr>
                <a:xfrm>
                  <a:off x="6561277" y="3261197"/>
                  <a:ext cx="1112174" cy="1112174"/>
                </a:xfrm>
                <a:custGeom>
                  <a:avLst/>
                  <a:gdLst>
                    <a:gd name="connsiteX0" fmla="*/ 0 w 1112174"/>
                    <a:gd name="connsiteY0" fmla="*/ 556087 h 1112174"/>
                    <a:gd name="connsiteX1" fmla="*/ 556087 w 1112174"/>
                    <a:gd name="connsiteY1" fmla="*/ 0 h 1112174"/>
                    <a:gd name="connsiteX2" fmla="*/ 1112174 w 1112174"/>
                    <a:gd name="connsiteY2" fmla="*/ 556087 h 1112174"/>
                    <a:gd name="connsiteX3" fmla="*/ 556087 w 1112174"/>
                    <a:gd name="connsiteY3" fmla="*/ 1112174 h 1112174"/>
                    <a:gd name="connsiteX4" fmla="*/ 0 w 1112174"/>
                    <a:gd name="connsiteY4" fmla="*/ 556087 h 1112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174" h="1112174">
                      <a:moveTo>
                        <a:pt x="0" y="556087"/>
                      </a:moveTo>
                      <a:cubicBezTo>
                        <a:pt x="0" y="248969"/>
                        <a:pt x="248969" y="0"/>
                        <a:pt x="556087" y="0"/>
                      </a:cubicBezTo>
                      <a:cubicBezTo>
                        <a:pt x="863205" y="0"/>
                        <a:pt x="1112174" y="248969"/>
                        <a:pt x="1112174" y="556087"/>
                      </a:cubicBezTo>
                      <a:cubicBezTo>
                        <a:pt x="1112174" y="863205"/>
                        <a:pt x="863205" y="1112174"/>
                        <a:pt x="556087" y="1112174"/>
                      </a:cubicBezTo>
                      <a:cubicBezTo>
                        <a:pt x="248969" y="1112174"/>
                        <a:pt x="0" y="863205"/>
                        <a:pt x="0" y="556087"/>
                      </a:cubicBezTo>
                      <a:close/>
                    </a:path>
                  </a:pathLst>
                </a:custGeom>
                <a:solidFill>
                  <a:srgbClr val="00B050"/>
                </a:solidFill>
                <a:ln>
                  <a:solidFill>
                    <a:schemeClr val="bg1">
                      <a:lumMod val="8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76844" tIns="176844" rIns="176844" bIns="176844" numCol="1" spcCol="1270" anchor="ctr" anchorCtr="0">
                  <a:noAutofit/>
                </a:bodyPr>
                <a:lstStyle/>
                <a:p>
                  <a:pPr marL="0" lvl="0" indent="0" algn="ctr" defTabSz="466725">
                    <a:lnSpc>
                      <a:spcPct val="90000"/>
                    </a:lnSpc>
                    <a:spcBef>
                      <a:spcPct val="0"/>
                    </a:spcBef>
                    <a:spcAft>
                      <a:spcPct val="35000"/>
                    </a:spcAft>
                    <a:buNone/>
                  </a:pPr>
                  <a:r>
                    <a:rPr lang="en-US" sz="2000" kern="1200" baseline="0" dirty="0"/>
                    <a:t>Windy</a:t>
                  </a:r>
                </a:p>
                <a:p>
                  <a:pPr marL="0" lvl="0" indent="0" algn="ctr" defTabSz="466725">
                    <a:lnSpc>
                      <a:spcPct val="90000"/>
                    </a:lnSpc>
                    <a:spcBef>
                      <a:spcPct val="0"/>
                    </a:spcBef>
                    <a:spcAft>
                      <a:spcPct val="35000"/>
                    </a:spcAft>
                    <a:buNone/>
                  </a:pPr>
                  <a:r>
                    <a:rPr lang="en-US" sz="2000" kern="1200" baseline="0" dirty="0"/>
                    <a:t>Spring</a:t>
                  </a:r>
                </a:p>
              </p:txBody>
            </p:sp>
            <p:sp>
              <p:nvSpPr>
                <p:cNvPr id="18" name="Freeform: Shape 17"/>
                <p:cNvSpPr/>
                <p:nvPr/>
              </p:nvSpPr>
              <p:spPr>
                <a:xfrm rot="7200029">
                  <a:off x="7241926" y="3010325"/>
                  <a:ext cx="578070" cy="181204"/>
                </a:xfrm>
                <a:custGeom>
                  <a:avLst/>
                  <a:gdLst>
                    <a:gd name="connsiteX0" fmla="*/ 0 w 578070"/>
                    <a:gd name="connsiteY0" fmla="*/ 36241 h 181204"/>
                    <a:gd name="connsiteX1" fmla="*/ 487468 w 578070"/>
                    <a:gd name="connsiteY1" fmla="*/ 36241 h 181204"/>
                    <a:gd name="connsiteX2" fmla="*/ 487468 w 578070"/>
                    <a:gd name="connsiteY2" fmla="*/ 0 h 181204"/>
                    <a:gd name="connsiteX3" fmla="*/ 578070 w 578070"/>
                    <a:gd name="connsiteY3" fmla="*/ 90602 h 181204"/>
                    <a:gd name="connsiteX4" fmla="*/ 487468 w 578070"/>
                    <a:gd name="connsiteY4" fmla="*/ 181204 h 181204"/>
                    <a:gd name="connsiteX5" fmla="*/ 487468 w 578070"/>
                    <a:gd name="connsiteY5" fmla="*/ 144963 h 181204"/>
                    <a:gd name="connsiteX6" fmla="*/ 0 w 578070"/>
                    <a:gd name="connsiteY6" fmla="*/ 144963 h 181204"/>
                    <a:gd name="connsiteX7" fmla="*/ 0 w 578070"/>
                    <a:gd name="connsiteY7" fmla="*/ 36241 h 18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070" h="181204">
                      <a:moveTo>
                        <a:pt x="0" y="36241"/>
                      </a:moveTo>
                      <a:lnTo>
                        <a:pt x="487468" y="36241"/>
                      </a:lnTo>
                      <a:lnTo>
                        <a:pt x="487468" y="0"/>
                      </a:lnTo>
                      <a:lnTo>
                        <a:pt x="578070" y="90602"/>
                      </a:lnTo>
                      <a:lnTo>
                        <a:pt x="487468" y="181204"/>
                      </a:lnTo>
                      <a:lnTo>
                        <a:pt x="487468" y="144963"/>
                      </a:lnTo>
                      <a:lnTo>
                        <a:pt x="0" y="144963"/>
                      </a:lnTo>
                      <a:lnTo>
                        <a:pt x="0" y="36241"/>
                      </a:lnTo>
                      <a:close/>
                    </a:path>
                  </a:pathLst>
                </a:custGeom>
                <a:ln>
                  <a:solidFill>
                    <a:srgbClr val="000000"/>
                  </a:solidFill>
                </a:ln>
              </p:spPr>
              <p:style>
                <a:lnRef idx="0">
                  <a:scrgbClr r="0" g="0" b="0"/>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36241" rIns="54361" bIns="36240" numCol="1" spcCol="1270" anchor="ctr" anchorCtr="0">
                  <a:noAutofit/>
                </a:bodyPr>
                <a:lstStyle/>
                <a:p>
                  <a:pPr marL="0" lvl="0" indent="0" algn="ctr" defTabSz="311150">
                    <a:lnSpc>
                      <a:spcPct val="90000"/>
                    </a:lnSpc>
                    <a:spcBef>
                      <a:spcPct val="0"/>
                    </a:spcBef>
                    <a:spcAft>
                      <a:spcPct val="35000"/>
                    </a:spcAft>
                    <a:buNone/>
                  </a:pPr>
                  <a:endParaRPr lang="en-US" sz="700" kern="1200" dirty="0"/>
                </a:p>
              </p:txBody>
            </p:sp>
          </p:grpSp>
          <p:sp>
            <p:nvSpPr>
              <p:cNvPr id="19" name="TextBox 18"/>
              <p:cNvSpPr txBox="1"/>
              <p:nvPr/>
            </p:nvSpPr>
            <p:spPr>
              <a:xfrm>
                <a:off x="7307978" y="4174957"/>
                <a:ext cx="1201052" cy="369332"/>
              </a:xfrm>
              <a:prstGeom prst="rect">
                <a:avLst/>
              </a:prstGeom>
              <a:noFill/>
            </p:spPr>
            <p:txBody>
              <a:bodyPr wrap="square" rtlCol="0">
                <a:spAutoFit/>
              </a:bodyPr>
              <a:lstStyle/>
              <a:p>
                <a:r>
                  <a:rPr lang="en-US" dirty="0"/>
                  <a:t>generating</a:t>
                </a:r>
              </a:p>
            </p:txBody>
          </p:sp>
        </p:grpSp>
        <p:sp>
          <p:nvSpPr>
            <p:cNvPr id="20" name="TextBox 19"/>
            <p:cNvSpPr txBox="1"/>
            <p:nvPr/>
          </p:nvSpPr>
          <p:spPr>
            <a:xfrm>
              <a:off x="6981528" y="3135870"/>
              <a:ext cx="1481496" cy="369332"/>
            </a:xfrm>
            <a:prstGeom prst="rect">
              <a:avLst/>
            </a:prstGeom>
            <a:noFill/>
          </p:spPr>
          <p:txBody>
            <a:bodyPr wrap="square" rtlCol="0">
              <a:spAutoFit/>
            </a:bodyPr>
            <a:lstStyle/>
            <a:p>
              <a:r>
                <a:rPr lang="en-US" dirty="0"/>
                <a:t>controlling</a:t>
              </a:r>
            </a:p>
          </p:txBody>
        </p:sp>
      </p:grpSp>
    </p:spTree>
    <p:extLst>
      <p:ext uri="{BB962C8B-B14F-4D97-AF65-F5344CB8AC3E}">
        <p14:creationId xmlns:p14="http://schemas.microsoft.com/office/powerpoint/2010/main" val="969521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BOTH TYPES OF RELATIONSHIPS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665378" y="1851015"/>
            <a:ext cx="4042911" cy="1477328"/>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pPr>
            <a:r>
              <a:rPr lang="en-US" dirty="0">
                <a:solidFill>
                  <a:prstClr val="black"/>
                </a:solidFill>
              </a:rPr>
              <a:t>Generating and controlling cannot be separated.</a:t>
            </a:r>
          </a:p>
          <a:p>
            <a:pPr marL="285750" lvl="0" indent="-285750">
              <a:buClr>
                <a:srgbClr val="007DEE"/>
              </a:buClr>
              <a:buFont typeface="Wingdings" panose="05000000000000000000" pitchFamily="2" charset="2"/>
              <a:buChar char="§"/>
            </a:pPr>
            <a:r>
              <a:rPr lang="en-US" dirty="0">
                <a:solidFill>
                  <a:prstClr val="black"/>
                </a:solidFill>
              </a:rPr>
              <a:t>Both relationships operate simultaneously to maintain a system balance.</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sp>
        <p:nvSpPr>
          <p:cNvPr id="4" name="Speech Bubble: Oval 3"/>
          <p:cNvSpPr/>
          <p:nvPr/>
        </p:nvSpPr>
        <p:spPr>
          <a:xfrm>
            <a:off x="7169086" y="2006577"/>
            <a:ext cx="2551582" cy="1195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I want to grow and become bigger than the earth.</a:t>
            </a:r>
          </a:p>
        </p:txBody>
      </p:sp>
      <p:sp>
        <p:nvSpPr>
          <p:cNvPr id="6" name="Speech Bubble: Oval 5"/>
          <p:cNvSpPr/>
          <p:nvPr/>
        </p:nvSpPr>
        <p:spPr>
          <a:xfrm>
            <a:off x="7518624" y="3707735"/>
            <a:ext cx="2304855" cy="97155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Oops, we can’t just grow uncontrollably!</a:t>
            </a:r>
          </a:p>
        </p:txBody>
      </p:sp>
      <p:sp>
        <p:nvSpPr>
          <p:cNvPr id="8" name="Smiley Face 7"/>
          <p:cNvSpPr/>
          <p:nvPr/>
        </p:nvSpPr>
        <p:spPr>
          <a:xfrm>
            <a:off x="7463867" y="3236040"/>
            <a:ext cx="387126" cy="36359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miley Face 24"/>
          <p:cNvSpPr/>
          <p:nvPr/>
        </p:nvSpPr>
        <p:spPr>
          <a:xfrm>
            <a:off x="7696200" y="4787390"/>
            <a:ext cx="1104899" cy="746635"/>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3753155" y="3063029"/>
            <a:ext cx="2743200" cy="2743200"/>
            <a:chOff x="3753155" y="2981749"/>
            <a:chExt cx="2743200" cy="2743200"/>
          </a:xfrm>
        </p:grpSpPr>
        <p:graphicFrame>
          <p:nvGraphicFramePr>
            <p:cNvPr id="10" name="Diagram 9"/>
            <p:cNvGraphicFramePr>
              <a:graphicFrameLocks noChangeAspect="1"/>
            </p:cNvGraphicFramePr>
            <p:nvPr>
              <p:extLst>
                <p:ext uri="{D42A27DB-BD31-4B8C-83A1-F6EECF244321}">
                  <p14:modId xmlns:p14="http://schemas.microsoft.com/office/powerpoint/2010/main" val="2232657284"/>
                </p:ext>
              </p:extLst>
            </p:nvPr>
          </p:nvGraphicFramePr>
          <p:xfrm>
            <a:off x="3753155" y="2981749"/>
            <a:ext cx="2743200"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p:cNvPicPr>
              <a:picLocks noChangeAspect="1"/>
            </p:cNvPicPr>
            <p:nvPr/>
          </p:nvPicPr>
          <p:blipFill>
            <a:blip r:embed="rId7"/>
            <a:stretch>
              <a:fillRect/>
            </a:stretch>
          </p:blipFill>
          <p:spPr>
            <a:xfrm rot="21430505">
              <a:off x="4364718" y="3603740"/>
              <a:ext cx="414564" cy="280440"/>
            </a:xfrm>
            <a:prstGeom prst="rect">
              <a:avLst/>
            </a:prstGeom>
          </p:spPr>
        </p:pic>
        <p:pic>
          <p:nvPicPr>
            <p:cNvPr id="11" name="Picture 10"/>
            <p:cNvPicPr>
              <a:picLocks noChangeAspect="1"/>
            </p:cNvPicPr>
            <p:nvPr/>
          </p:nvPicPr>
          <p:blipFill>
            <a:blip r:embed="rId8"/>
            <a:stretch>
              <a:fillRect/>
            </a:stretch>
          </p:blipFill>
          <p:spPr>
            <a:xfrm>
              <a:off x="5451838" y="3552940"/>
              <a:ext cx="414564" cy="280440"/>
            </a:xfrm>
            <a:prstGeom prst="rect">
              <a:avLst/>
            </a:prstGeom>
          </p:spPr>
        </p:pic>
        <p:pic>
          <p:nvPicPr>
            <p:cNvPr id="12" name="Picture 11"/>
            <p:cNvPicPr>
              <a:picLocks noChangeAspect="1"/>
            </p:cNvPicPr>
            <p:nvPr/>
          </p:nvPicPr>
          <p:blipFill>
            <a:blip r:embed="rId9"/>
            <a:stretch>
              <a:fillRect/>
            </a:stretch>
          </p:blipFill>
          <p:spPr>
            <a:xfrm>
              <a:off x="5833860" y="4512038"/>
              <a:ext cx="280440" cy="414564"/>
            </a:xfrm>
            <a:prstGeom prst="rect">
              <a:avLst/>
            </a:prstGeom>
          </p:spPr>
        </p:pic>
        <p:pic>
          <p:nvPicPr>
            <p:cNvPr id="13" name="Picture 12"/>
            <p:cNvPicPr>
              <a:picLocks noChangeAspect="1"/>
            </p:cNvPicPr>
            <p:nvPr/>
          </p:nvPicPr>
          <p:blipFill>
            <a:blip r:embed="rId10"/>
            <a:stretch>
              <a:fillRect/>
            </a:stretch>
          </p:blipFill>
          <p:spPr>
            <a:xfrm>
              <a:off x="4903198" y="5168380"/>
              <a:ext cx="414564" cy="280440"/>
            </a:xfrm>
            <a:prstGeom prst="rect">
              <a:avLst/>
            </a:prstGeom>
          </p:spPr>
        </p:pic>
        <p:pic>
          <p:nvPicPr>
            <p:cNvPr id="14" name="Picture 13"/>
            <p:cNvPicPr>
              <a:picLocks noChangeAspect="1"/>
            </p:cNvPicPr>
            <p:nvPr/>
          </p:nvPicPr>
          <p:blipFill>
            <a:blip r:embed="rId11"/>
            <a:stretch>
              <a:fillRect/>
            </a:stretch>
          </p:blipFill>
          <p:spPr>
            <a:xfrm>
              <a:off x="4177780" y="4522198"/>
              <a:ext cx="280440" cy="414564"/>
            </a:xfrm>
            <a:prstGeom prst="rect">
              <a:avLst/>
            </a:prstGeom>
          </p:spPr>
        </p:pic>
      </p:grpSp>
    </p:spTree>
    <p:extLst>
      <p:ext uri="{BB962C8B-B14F-4D97-AF65-F5344CB8AC3E}">
        <p14:creationId xmlns:p14="http://schemas.microsoft.com/office/powerpoint/2010/main" val="813007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WHEN A BALANCE IS DISTURBED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665378" y="2572375"/>
            <a:ext cx="4042911" cy="923330"/>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pPr>
            <a:r>
              <a:rPr lang="en-US" dirty="0">
                <a:solidFill>
                  <a:prstClr val="black"/>
                </a:solidFill>
              </a:rPr>
              <a:t>A system does not function as normal.</a:t>
            </a:r>
          </a:p>
          <a:p>
            <a:pPr marL="285750" lvl="0" indent="-285750">
              <a:buClr>
                <a:srgbClr val="007DEE"/>
              </a:buClr>
              <a:buFont typeface="Wingdings" panose="05000000000000000000" pitchFamily="2" charset="2"/>
              <a:buChar char="§"/>
            </a:pPr>
            <a:r>
              <a:rPr lang="en-US" dirty="0">
                <a:solidFill>
                  <a:prstClr val="black"/>
                </a:solidFill>
              </a:rPr>
              <a:t>If the system is a human body, it becomes ill.</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sp>
        <p:nvSpPr>
          <p:cNvPr id="4" name="Speech Bubble: Oval 3"/>
          <p:cNvSpPr/>
          <p:nvPr/>
        </p:nvSpPr>
        <p:spPr>
          <a:xfrm>
            <a:off x="7505700" y="2371725"/>
            <a:ext cx="2214968" cy="109688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I feel really sick.</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7496" y="3468612"/>
            <a:ext cx="543340" cy="548640"/>
          </a:xfrm>
          <a:prstGeom prst="rect">
            <a:avLst/>
          </a:prstGeom>
        </p:spPr>
      </p:pic>
    </p:spTree>
    <p:extLst>
      <p:ext uri="{BB962C8B-B14F-4D97-AF65-F5344CB8AC3E}">
        <p14:creationId xmlns:p14="http://schemas.microsoft.com/office/powerpoint/2010/main" val="31924432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APPLICATIONS OF YIN-YANG AND THE FIVE PHASES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994315" y="1890220"/>
            <a:ext cx="4042911" cy="2462213"/>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pPr>
            <a:r>
              <a:rPr lang="en-US" dirty="0">
                <a:solidFill>
                  <a:prstClr val="black"/>
                </a:solidFill>
              </a:rPr>
              <a:t>Apply to everything in the universe.</a:t>
            </a:r>
          </a:p>
          <a:p>
            <a:pPr marL="742950" lvl="1" indent="-285750">
              <a:buClr>
                <a:srgbClr val="007DEE"/>
              </a:buClr>
              <a:buFont typeface="Calibri" panose="020F0502020204030204" pitchFamily="34" charset="0"/>
              <a:buChar char="-"/>
            </a:pPr>
            <a:endParaRPr lang="en-US" sz="800" dirty="0">
              <a:solidFill>
                <a:prstClr val="black"/>
              </a:solidFill>
            </a:endParaRPr>
          </a:p>
          <a:p>
            <a:pPr marL="742950" lvl="1" indent="-285750">
              <a:buClr>
                <a:srgbClr val="007DEE"/>
              </a:buClr>
              <a:buFont typeface="Calibri" panose="020F0502020204030204" pitchFamily="34" charset="0"/>
              <a:buChar char="-"/>
            </a:pPr>
            <a:r>
              <a:rPr lang="en-US" sz="1600" dirty="0">
                <a:solidFill>
                  <a:prstClr val="black"/>
                </a:solidFill>
              </a:rPr>
              <a:t>Earth</a:t>
            </a:r>
          </a:p>
          <a:p>
            <a:pPr marL="742950" lvl="1" indent="-285750">
              <a:buClr>
                <a:srgbClr val="007DEE"/>
              </a:buClr>
              <a:buFont typeface="Calibri" panose="020F0502020204030204" pitchFamily="34" charset="0"/>
              <a:buChar char="-"/>
            </a:pPr>
            <a:r>
              <a:rPr lang="en-US" sz="1600" dirty="0">
                <a:solidFill>
                  <a:prstClr val="black"/>
                </a:solidFill>
              </a:rPr>
              <a:t>Plants and animals</a:t>
            </a:r>
          </a:p>
          <a:p>
            <a:pPr marL="742950" lvl="1" indent="-285750">
              <a:buClr>
                <a:srgbClr val="007DEE"/>
              </a:buClr>
              <a:buFont typeface="Calibri" panose="020F0502020204030204" pitchFamily="34" charset="0"/>
              <a:buChar char="-"/>
            </a:pPr>
            <a:r>
              <a:rPr lang="en-US" sz="1600" dirty="0">
                <a:solidFill>
                  <a:prstClr val="black"/>
                </a:solidFill>
              </a:rPr>
              <a:t>House and furniture</a:t>
            </a:r>
          </a:p>
          <a:p>
            <a:pPr marL="742950" lvl="1" indent="-285750">
              <a:buClr>
                <a:srgbClr val="007DEE"/>
              </a:buClr>
              <a:buFont typeface="Calibri" panose="020F0502020204030204" pitchFamily="34" charset="0"/>
              <a:buChar char="-"/>
            </a:pPr>
            <a:r>
              <a:rPr lang="en-US" sz="1600" dirty="0">
                <a:solidFill>
                  <a:prstClr val="black"/>
                </a:solidFill>
              </a:rPr>
              <a:t>Computer</a:t>
            </a:r>
          </a:p>
          <a:p>
            <a:pPr marL="742950" lvl="1" indent="-285750">
              <a:buClr>
                <a:srgbClr val="007DEE"/>
              </a:buClr>
              <a:buFont typeface="Calibri" panose="020F0502020204030204" pitchFamily="34" charset="0"/>
              <a:buChar char="-"/>
            </a:pPr>
            <a:r>
              <a:rPr lang="en-US" sz="1600" dirty="0">
                <a:solidFill>
                  <a:prstClr val="black"/>
                </a:solidFill>
              </a:rPr>
              <a:t>Cellphone</a:t>
            </a:r>
          </a:p>
          <a:p>
            <a:pPr marL="742950" lvl="1" indent="-285750">
              <a:buClr>
                <a:srgbClr val="007DEE"/>
              </a:buClr>
              <a:buFont typeface="Calibri" panose="020F0502020204030204" pitchFamily="34" charset="0"/>
              <a:buChar char="-"/>
            </a:pPr>
            <a:r>
              <a:rPr lang="en-US" sz="1600" dirty="0">
                <a:solidFill>
                  <a:prstClr val="black"/>
                </a:solidFill>
              </a:rPr>
              <a:t>Physics</a:t>
            </a:r>
          </a:p>
          <a:p>
            <a:pPr marL="742950" lvl="1" indent="-285750">
              <a:buClr>
                <a:srgbClr val="007DEE"/>
              </a:buClr>
              <a:buFont typeface="Calibri" panose="020F0502020204030204" pitchFamily="34" charset="0"/>
              <a:buChar char="-"/>
            </a:pPr>
            <a:r>
              <a:rPr lang="en-US" sz="1600" dirty="0">
                <a:solidFill>
                  <a:prstClr val="black"/>
                </a:solidFill>
              </a:rPr>
              <a:t>Biology and medicine</a:t>
            </a:r>
          </a:p>
          <a:p>
            <a:pPr marL="742950" lvl="1" indent="-285750">
              <a:buClr>
                <a:srgbClr val="007DEE"/>
              </a:buClr>
              <a:buFont typeface="Calibri" panose="020F0502020204030204" pitchFamily="34" charset="0"/>
              <a:buChar char="-"/>
            </a:pPr>
            <a:r>
              <a:rPr lang="en-US" sz="1600" dirty="0">
                <a:solidFill>
                  <a:prstClr val="black"/>
                </a:solidFill>
              </a:rPr>
              <a:t>Human body</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95708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APPLICATIONS OF YIN-YANG AND THE FIVE PHASES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994315" y="1719532"/>
            <a:ext cx="4042911" cy="1477328"/>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pPr>
            <a:r>
              <a:rPr lang="en-US" dirty="0">
                <a:solidFill>
                  <a:prstClr val="black"/>
                </a:solidFill>
              </a:rPr>
              <a:t>Everything in the universe is interconnected and interacts, directly and indirectly, on the grand scale of the universe, on the tiny subatomic scale, as well as on a human scale.</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sp>
        <p:nvSpPr>
          <p:cNvPr id="4" name="Speech Bubble: Oval 3"/>
          <p:cNvSpPr/>
          <p:nvPr/>
        </p:nvSpPr>
        <p:spPr>
          <a:xfrm>
            <a:off x="3645598" y="3467246"/>
            <a:ext cx="2551582" cy="82961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I am thinking of him.</a:t>
            </a:r>
          </a:p>
        </p:txBody>
      </p:sp>
      <p:sp>
        <p:nvSpPr>
          <p:cNvPr id="6" name="Speech Bubble: Oval 5"/>
          <p:cNvSpPr/>
          <p:nvPr/>
        </p:nvSpPr>
        <p:spPr>
          <a:xfrm>
            <a:off x="6708289" y="3207463"/>
            <a:ext cx="3320926" cy="148645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Somehow my body sensed she is thinking of me. Now I am thinking of her too.</a:t>
            </a:r>
          </a:p>
          <a:p>
            <a:pPr algn="ctr"/>
            <a:endParaRPr lang="en-US" dirty="0"/>
          </a:p>
        </p:txBody>
      </p:sp>
      <p:sp>
        <p:nvSpPr>
          <p:cNvPr id="8" name="Smiley Face 7"/>
          <p:cNvSpPr/>
          <p:nvPr/>
        </p:nvSpPr>
        <p:spPr>
          <a:xfrm>
            <a:off x="4100615" y="4505491"/>
            <a:ext cx="387126" cy="363590"/>
          </a:xfrm>
          <a:prstGeom prst="smileyFac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miley Face 24"/>
          <p:cNvSpPr/>
          <p:nvPr/>
        </p:nvSpPr>
        <p:spPr>
          <a:xfrm>
            <a:off x="7600951" y="4953724"/>
            <a:ext cx="419100" cy="466725"/>
          </a:xfrm>
          <a:prstGeom prst="smileyFac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81711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APPLICATIONS OF YIN-YANG AND THE FIVE PHASES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994315" y="1890220"/>
            <a:ext cx="4042911" cy="2739211"/>
          </a:xfrm>
          <a:prstGeom prst="rect">
            <a:avLst/>
          </a:prstGeom>
          <a:noFill/>
        </p:spPr>
        <p:txBody>
          <a:bodyPr wrap="square" rtlCol="0">
            <a:spAutoFit/>
          </a:bodyPr>
          <a:lstStyle/>
          <a:p>
            <a:pPr marL="285750" lvl="0" indent="-285750">
              <a:buClr>
                <a:srgbClr val="007DEE"/>
              </a:buClr>
              <a:buFont typeface="Wingdings" panose="05000000000000000000" pitchFamily="2" charset="2"/>
              <a:buChar char="§"/>
            </a:pPr>
            <a:r>
              <a:rPr lang="en-US" dirty="0">
                <a:solidFill>
                  <a:prstClr val="black"/>
                </a:solidFill>
              </a:rPr>
              <a:t>Examples: Apply to something in the universe.</a:t>
            </a:r>
          </a:p>
          <a:p>
            <a:pPr marL="742950" lvl="1" indent="-285750">
              <a:buClr>
                <a:srgbClr val="007DEE"/>
              </a:buClr>
              <a:buFont typeface="Calibri" panose="020F0502020204030204" pitchFamily="34" charset="0"/>
              <a:buChar char="-"/>
            </a:pPr>
            <a:endParaRPr lang="en-US" sz="800" dirty="0">
              <a:solidFill>
                <a:prstClr val="black"/>
              </a:solidFill>
            </a:endParaRPr>
          </a:p>
          <a:p>
            <a:pPr marL="742950" lvl="1" indent="-285750">
              <a:buClr>
                <a:srgbClr val="007DEE"/>
              </a:buClr>
              <a:buFont typeface="Calibri" panose="020F0502020204030204" pitchFamily="34" charset="0"/>
              <a:buChar char="-"/>
            </a:pPr>
            <a:r>
              <a:rPr lang="en-US" sz="1600" dirty="0">
                <a:solidFill>
                  <a:prstClr val="black"/>
                </a:solidFill>
              </a:rPr>
              <a:t>Earth</a:t>
            </a:r>
          </a:p>
          <a:p>
            <a:pPr marL="742950" lvl="1" indent="-285750">
              <a:buClr>
                <a:srgbClr val="007DEE"/>
              </a:buClr>
              <a:buFont typeface="Calibri" panose="020F0502020204030204" pitchFamily="34" charset="0"/>
              <a:buChar char="-"/>
            </a:pPr>
            <a:r>
              <a:rPr lang="en-US" sz="1600" dirty="0">
                <a:solidFill>
                  <a:prstClr val="black"/>
                </a:solidFill>
              </a:rPr>
              <a:t>Plants and animals</a:t>
            </a:r>
          </a:p>
          <a:p>
            <a:pPr marL="742950" lvl="1" indent="-285750">
              <a:buClr>
                <a:srgbClr val="007DEE"/>
              </a:buClr>
              <a:buFont typeface="Calibri" panose="020F0502020204030204" pitchFamily="34" charset="0"/>
              <a:buChar char="-"/>
            </a:pPr>
            <a:r>
              <a:rPr lang="en-US" sz="1600" dirty="0">
                <a:solidFill>
                  <a:prstClr val="black"/>
                </a:solidFill>
              </a:rPr>
              <a:t>House and furniture</a:t>
            </a:r>
          </a:p>
          <a:p>
            <a:pPr marL="742950" lvl="1" indent="-285750">
              <a:buClr>
                <a:srgbClr val="007DEE"/>
              </a:buClr>
              <a:buFont typeface="Calibri" panose="020F0502020204030204" pitchFamily="34" charset="0"/>
              <a:buChar char="-"/>
            </a:pPr>
            <a:r>
              <a:rPr lang="en-US" sz="1600" dirty="0">
                <a:solidFill>
                  <a:prstClr val="black"/>
                </a:solidFill>
              </a:rPr>
              <a:t>Computer</a:t>
            </a:r>
          </a:p>
          <a:p>
            <a:pPr marL="742950" lvl="1" indent="-285750">
              <a:buClr>
                <a:srgbClr val="007DEE"/>
              </a:buClr>
              <a:buFont typeface="Calibri" panose="020F0502020204030204" pitchFamily="34" charset="0"/>
              <a:buChar char="-"/>
            </a:pPr>
            <a:r>
              <a:rPr lang="en-US" sz="1600" dirty="0">
                <a:solidFill>
                  <a:prstClr val="black"/>
                </a:solidFill>
              </a:rPr>
              <a:t>Cellphone</a:t>
            </a:r>
          </a:p>
          <a:p>
            <a:pPr marL="742950" lvl="1" indent="-285750">
              <a:buClr>
                <a:srgbClr val="007DEE"/>
              </a:buClr>
              <a:buFont typeface="Calibri" panose="020F0502020204030204" pitchFamily="34" charset="0"/>
              <a:buChar char="-"/>
            </a:pPr>
            <a:r>
              <a:rPr lang="en-US" sz="1600" dirty="0">
                <a:solidFill>
                  <a:prstClr val="black"/>
                </a:solidFill>
              </a:rPr>
              <a:t>Physics</a:t>
            </a:r>
          </a:p>
          <a:p>
            <a:pPr marL="742950" lvl="1" indent="-285750">
              <a:buClr>
                <a:srgbClr val="007DEE"/>
              </a:buClr>
              <a:buFont typeface="Calibri" panose="020F0502020204030204" pitchFamily="34" charset="0"/>
              <a:buChar char="-"/>
            </a:pPr>
            <a:r>
              <a:rPr lang="en-US" sz="1600" dirty="0">
                <a:solidFill>
                  <a:prstClr val="black"/>
                </a:solidFill>
              </a:rPr>
              <a:t>Biology and medicine</a:t>
            </a:r>
          </a:p>
          <a:p>
            <a:pPr marL="742950" lvl="1" indent="-285750">
              <a:buClr>
                <a:srgbClr val="007DEE"/>
              </a:buClr>
              <a:buFont typeface="Calibri" panose="020F0502020204030204" pitchFamily="34" charset="0"/>
              <a:buChar char="-"/>
            </a:pPr>
            <a:r>
              <a:rPr lang="en-US" sz="1600" dirty="0">
                <a:solidFill>
                  <a:prstClr val="black"/>
                </a:solidFill>
              </a:rPr>
              <a:t>Human body</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5008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00140"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lvl="0">
              <a:defRPr/>
            </a:pPr>
            <a:r>
              <a:rPr lang="en-US" dirty="0">
                <a:solidFill>
                  <a:prstClr val="black"/>
                </a:solidFill>
              </a:rPr>
              <a:t>UNIVERSAL  ENERGY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774236" y="1899671"/>
            <a:ext cx="5901678" cy="3370153"/>
          </a:xfrm>
          <a:prstGeom prst="rect">
            <a:avLst/>
          </a:prstGeom>
          <a:noFill/>
        </p:spPr>
        <p:txBody>
          <a:bodyPr wrap="square" rtlCol="0">
            <a:spAutoFit/>
          </a:bodyPr>
          <a:lstStyle/>
          <a:p>
            <a:pPr lvl="0">
              <a:buClr>
                <a:srgbClr val="007DEE"/>
              </a:buClr>
            </a:pPr>
            <a:r>
              <a:rPr lang="en-US" dirty="0">
                <a:solidFill>
                  <a:prstClr val="black"/>
                </a:solidFill>
              </a:rPr>
              <a:t>Summary</a:t>
            </a:r>
          </a:p>
          <a:p>
            <a:pPr lvl="0">
              <a:buClr>
                <a:srgbClr val="007DEE"/>
              </a:buClr>
            </a:pPr>
            <a:endParaRPr lang="en-US" sz="800" dirty="0">
              <a:solidFill>
                <a:prstClr val="black"/>
              </a:solidFill>
            </a:endParaRPr>
          </a:p>
          <a:p>
            <a:pPr marL="742950" lvl="1" indent="-285750">
              <a:buClr>
                <a:srgbClr val="007DEE"/>
              </a:buClr>
              <a:buFont typeface="Wingdings" panose="05000000000000000000" pitchFamily="2" charset="2"/>
              <a:buChar char="§"/>
            </a:pPr>
            <a:r>
              <a:rPr lang="en-US" sz="1700" dirty="0">
                <a:solidFill>
                  <a:prstClr val="black"/>
                </a:solidFill>
              </a:rPr>
              <a:t>Everything in the universe is made of energy in the form of yin and yang.</a:t>
            </a:r>
          </a:p>
          <a:p>
            <a:pPr marL="742950" lvl="1" indent="-285750">
              <a:buClr>
                <a:srgbClr val="007DEE"/>
              </a:buClr>
              <a:buFont typeface="Wingdings" panose="05000000000000000000" pitchFamily="2" charset="2"/>
              <a:buChar char="§"/>
            </a:pPr>
            <a:r>
              <a:rPr lang="en-US" sz="1700" dirty="0">
                <a:solidFill>
                  <a:prstClr val="black"/>
                </a:solidFill>
              </a:rPr>
              <a:t>The Five Phase system describes the changes and paradoxes of yin-yang. There are five simple objects in Nature to represent and embody the Five Phases: Wood, Fire, Earth, Metal, and Water.</a:t>
            </a:r>
          </a:p>
          <a:p>
            <a:pPr marL="742950" lvl="1" indent="-285750">
              <a:buClr>
                <a:srgbClr val="007DEE"/>
              </a:buClr>
              <a:buFont typeface="Wingdings" panose="05000000000000000000" pitchFamily="2" charset="2"/>
              <a:buChar char="§"/>
            </a:pPr>
            <a:r>
              <a:rPr lang="en-US" sz="1700">
                <a:solidFill>
                  <a:prstClr val="black"/>
                </a:solidFill>
              </a:rPr>
              <a:t>Everything </a:t>
            </a:r>
            <a:r>
              <a:rPr lang="en-US" sz="1700" dirty="0">
                <a:solidFill>
                  <a:prstClr val="black"/>
                </a:solidFill>
              </a:rPr>
              <a:t>in the world is connected to everything else. The Five Phases together describe the relationships of generating and controlling. Generating and controlling keep a system, such as a human body, in balance, both internally and externally.</a:t>
            </a:r>
          </a:p>
        </p:txBody>
      </p:sp>
    </p:spTree>
    <p:extLst>
      <p:ext uri="{BB962C8B-B14F-4D97-AF65-F5344CB8AC3E}">
        <p14:creationId xmlns:p14="http://schemas.microsoft.com/office/powerpoint/2010/main" val="1001572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THE UNIVERSE</a:t>
            </a:r>
          </a:p>
        </p:txBody>
      </p:sp>
      <p:sp>
        <p:nvSpPr>
          <p:cNvPr id="5" name="TextBox 4"/>
          <p:cNvSpPr txBox="1"/>
          <p:nvPr/>
        </p:nvSpPr>
        <p:spPr>
          <a:xfrm>
            <a:off x="2665378" y="2467205"/>
            <a:ext cx="3093396" cy="2554545"/>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all existing things considered as a whole.</a:t>
            </a:r>
          </a:p>
          <a:p>
            <a:pPr marL="342900" indent="-342900">
              <a:buClr>
                <a:srgbClr val="007DEE"/>
              </a:buClr>
              <a:buFont typeface="Wingdings" panose="05000000000000000000" pitchFamily="2" charset="2"/>
              <a:buChar char="§"/>
            </a:pPr>
            <a:r>
              <a:rPr lang="en-US" sz="2000" dirty="0"/>
              <a:t>Includes</a:t>
            </a:r>
          </a:p>
          <a:p>
            <a:pPr marL="800100" lvl="1" indent="-342900">
              <a:buClr>
                <a:srgbClr val="007DEE"/>
              </a:buClr>
              <a:buFont typeface="Arial" panose="020B0604020202020204" pitchFamily="34" charset="0"/>
              <a:buChar char="•"/>
            </a:pPr>
            <a:r>
              <a:rPr lang="en-US" sz="2000" dirty="0"/>
              <a:t>stars, earth, moon, light</a:t>
            </a:r>
          </a:p>
          <a:p>
            <a:pPr marL="800100" lvl="1" indent="-342900">
              <a:buClr>
                <a:srgbClr val="007DEE"/>
              </a:buClr>
              <a:buFont typeface="Arial" panose="020B0604020202020204" pitchFamily="34" charset="0"/>
              <a:buChar char="•"/>
            </a:pPr>
            <a:r>
              <a:rPr lang="en-US" sz="2000" dirty="0"/>
              <a:t>air, water</a:t>
            </a:r>
          </a:p>
          <a:p>
            <a:pPr marL="800100" lvl="1" indent="-342900">
              <a:buClr>
                <a:srgbClr val="007DEE"/>
              </a:buClr>
              <a:buFont typeface="Arial" panose="020B0604020202020204" pitchFamily="34" charset="0"/>
              <a:buChar char="•"/>
            </a:pPr>
            <a:r>
              <a:rPr lang="en-US" sz="2000" dirty="0"/>
              <a:t>plants, animals, human</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347296" y="2139813"/>
            <a:ext cx="3048000" cy="2694608"/>
            <a:chOff x="6347296" y="2139813"/>
            <a:chExt cx="3048000" cy="2694608"/>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296" y="2139813"/>
              <a:ext cx="3048000" cy="2286000"/>
            </a:xfrm>
            <a:prstGeom prst="rect">
              <a:avLst/>
            </a:prstGeom>
          </p:spPr>
        </p:pic>
        <p:sp>
          <p:nvSpPr>
            <p:cNvPr id="11" name="TextBox 10"/>
            <p:cNvSpPr txBox="1"/>
            <p:nvPr/>
          </p:nvSpPr>
          <p:spPr>
            <a:xfrm>
              <a:off x="7214071" y="4465089"/>
              <a:ext cx="1314450" cy="369332"/>
            </a:xfrm>
            <a:prstGeom prst="rect">
              <a:avLst/>
            </a:prstGeom>
            <a:noFill/>
          </p:spPr>
          <p:txBody>
            <a:bodyPr wrap="square" rtlCol="0">
              <a:spAutoFit/>
            </a:bodyPr>
            <a:lstStyle/>
            <a:p>
              <a:pPr algn="ctr"/>
              <a:r>
                <a:rPr lang="en-US" dirty="0"/>
                <a:t>Galaxies</a:t>
              </a:r>
            </a:p>
          </p:txBody>
        </p:sp>
      </p:grpSp>
    </p:spTree>
    <p:extLst>
      <p:ext uri="{BB962C8B-B14F-4D97-AF65-F5344CB8AC3E}">
        <p14:creationId xmlns:p14="http://schemas.microsoft.com/office/powerpoint/2010/main" val="512722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THE UNIVERSAL ENERGY</a:t>
            </a:r>
          </a:p>
        </p:txBody>
      </p:sp>
      <p:sp>
        <p:nvSpPr>
          <p:cNvPr id="5" name="TextBox 4"/>
          <p:cNvSpPr txBox="1"/>
          <p:nvPr/>
        </p:nvSpPr>
        <p:spPr>
          <a:xfrm>
            <a:off x="2665378" y="2272981"/>
            <a:ext cx="3093396" cy="2554545"/>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The universe is bursting with energy.</a:t>
            </a:r>
          </a:p>
          <a:p>
            <a:pPr marL="342900" indent="-342900">
              <a:buClr>
                <a:srgbClr val="007DEE"/>
              </a:buClr>
              <a:buFont typeface="Wingdings" panose="05000000000000000000" pitchFamily="2" charset="2"/>
              <a:buChar char="§"/>
            </a:pPr>
            <a:r>
              <a:rPr lang="en-US" sz="2000" dirty="0"/>
              <a:t>Everything is composed with energy.</a:t>
            </a:r>
          </a:p>
          <a:p>
            <a:pPr marL="342900" indent="-342900">
              <a:buClr>
                <a:srgbClr val="007DEE"/>
              </a:buClr>
              <a:buFont typeface="Wingdings" panose="05000000000000000000" pitchFamily="2" charset="2"/>
              <a:buChar char="§"/>
            </a:pPr>
            <a:r>
              <a:rPr lang="en-US" sz="2000" dirty="0"/>
              <a:t>Solid objects are in flux and are energy with the superficial appearance of stability.</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296" y="2236726"/>
            <a:ext cx="3454400" cy="2590800"/>
          </a:xfrm>
          <a:prstGeom prst="rect">
            <a:avLst/>
          </a:prstGeom>
        </p:spPr>
      </p:pic>
      <p:sp>
        <p:nvSpPr>
          <p:cNvPr id="4" name="TextBox 3"/>
          <p:cNvSpPr txBox="1"/>
          <p:nvPr/>
        </p:nvSpPr>
        <p:spPr>
          <a:xfrm>
            <a:off x="3257550" y="5057533"/>
            <a:ext cx="4343400" cy="369332"/>
          </a:xfrm>
          <a:prstGeom prst="rect">
            <a:avLst/>
          </a:prstGeom>
          <a:noFill/>
        </p:spPr>
        <p:txBody>
          <a:bodyPr wrap="square" rtlCol="0">
            <a:spAutoFit/>
          </a:bodyPr>
          <a:lstStyle/>
          <a:p>
            <a:r>
              <a:rPr lang="en-US" dirty="0"/>
              <a:t>Einstein: “What we called matter is energy.”</a:t>
            </a:r>
          </a:p>
        </p:txBody>
      </p:sp>
    </p:spTree>
    <p:extLst>
      <p:ext uri="{BB962C8B-B14F-4D97-AF65-F5344CB8AC3E}">
        <p14:creationId xmlns:p14="http://schemas.microsoft.com/office/powerpoint/2010/main" val="2463638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COURSE GUIDE</a:t>
            </a:r>
          </a:p>
        </p:txBody>
      </p:sp>
      <p:sp>
        <p:nvSpPr>
          <p:cNvPr id="5" name="TextBox 4"/>
          <p:cNvSpPr txBox="1"/>
          <p:nvPr/>
        </p:nvSpPr>
        <p:spPr>
          <a:xfrm>
            <a:off x="2665378" y="2272981"/>
            <a:ext cx="3093396" cy="707886"/>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Community</a:t>
            </a:r>
          </a:p>
          <a:p>
            <a:pPr marL="342900" indent="-342900">
              <a:buClr>
                <a:srgbClr val="007DEE"/>
              </a:buClr>
              <a:buFont typeface="Wingdings" panose="05000000000000000000" pitchFamily="2" charset="2"/>
              <a:buChar char="§"/>
            </a:pPr>
            <a:r>
              <a:rPr lang="en-US" sz="2000" dirty="0"/>
              <a:t>Teacher’s email</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296" y="2236726"/>
            <a:ext cx="3454400" cy="2590800"/>
          </a:xfrm>
          <a:prstGeom prst="rect">
            <a:avLst/>
          </a:prstGeom>
        </p:spPr>
      </p:pic>
      <p:sp>
        <p:nvSpPr>
          <p:cNvPr id="4" name="TextBox 3"/>
          <p:cNvSpPr txBox="1"/>
          <p:nvPr/>
        </p:nvSpPr>
        <p:spPr>
          <a:xfrm>
            <a:off x="3257550" y="5057533"/>
            <a:ext cx="4343400" cy="369332"/>
          </a:xfrm>
          <a:prstGeom prst="rect">
            <a:avLst/>
          </a:prstGeom>
          <a:noFill/>
        </p:spPr>
        <p:txBody>
          <a:bodyPr wrap="square" rtlCol="0">
            <a:spAutoFit/>
          </a:bodyPr>
          <a:lstStyle/>
          <a:p>
            <a:r>
              <a:rPr lang="en-US" dirty="0"/>
              <a:t>Einstein: “What we called matter is energy.”</a:t>
            </a:r>
          </a:p>
        </p:txBody>
      </p:sp>
    </p:spTree>
    <p:extLst>
      <p:ext uri="{BB962C8B-B14F-4D97-AF65-F5344CB8AC3E}">
        <p14:creationId xmlns:p14="http://schemas.microsoft.com/office/powerpoint/2010/main" val="3646823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HOW TO DOWNLOAD SUPPLEMENTARY MATERIAL</a:t>
            </a:r>
          </a:p>
        </p:txBody>
      </p:sp>
      <p:sp>
        <p:nvSpPr>
          <p:cNvPr id="5" name="TextBox 4"/>
          <p:cNvSpPr txBox="1"/>
          <p:nvPr/>
        </p:nvSpPr>
        <p:spPr>
          <a:xfrm>
            <a:off x="2665378" y="2272981"/>
            <a:ext cx="3093396" cy="2554545"/>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The universe is bursting with energy.</a:t>
            </a:r>
          </a:p>
          <a:p>
            <a:pPr marL="342900" indent="-342900">
              <a:buClr>
                <a:srgbClr val="007DEE"/>
              </a:buClr>
              <a:buFont typeface="Wingdings" panose="05000000000000000000" pitchFamily="2" charset="2"/>
              <a:buChar char="§"/>
            </a:pPr>
            <a:r>
              <a:rPr lang="en-US" sz="2000" dirty="0"/>
              <a:t>Everything is composed with energy.</a:t>
            </a:r>
          </a:p>
          <a:p>
            <a:pPr marL="342900" indent="-342900">
              <a:buClr>
                <a:srgbClr val="007DEE"/>
              </a:buClr>
              <a:buFont typeface="Wingdings" panose="05000000000000000000" pitchFamily="2" charset="2"/>
              <a:buChar char="§"/>
            </a:pPr>
            <a:r>
              <a:rPr lang="en-US" sz="2000" dirty="0"/>
              <a:t>Solid objects are in flux and are energy with the superficial appearance of stability.</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296" y="2236726"/>
            <a:ext cx="3454400" cy="2590800"/>
          </a:xfrm>
          <a:prstGeom prst="rect">
            <a:avLst/>
          </a:prstGeom>
        </p:spPr>
      </p:pic>
      <p:sp>
        <p:nvSpPr>
          <p:cNvPr id="4" name="TextBox 3"/>
          <p:cNvSpPr txBox="1"/>
          <p:nvPr/>
        </p:nvSpPr>
        <p:spPr>
          <a:xfrm>
            <a:off x="3257550" y="5057533"/>
            <a:ext cx="4343400" cy="369332"/>
          </a:xfrm>
          <a:prstGeom prst="rect">
            <a:avLst/>
          </a:prstGeom>
          <a:noFill/>
        </p:spPr>
        <p:txBody>
          <a:bodyPr wrap="square" rtlCol="0">
            <a:spAutoFit/>
          </a:bodyPr>
          <a:lstStyle/>
          <a:p>
            <a:r>
              <a:rPr lang="en-US" dirty="0"/>
              <a:t>Einstein: “What we called matter is energy.”</a:t>
            </a:r>
          </a:p>
        </p:txBody>
      </p:sp>
    </p:spTree>
    <p:extLst>
      <p:ext uri="{BB962C8B-B14F-4D97-AF65-F5344CB8AC3E}">
        <p14:creationId xmlns:p14="http://schemas.microsoft.com/office/powerpoint/2010/main" val="2177029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23353" y="924128"/>
            <a:ext cx="8073958" cy="50097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
                <a:srgbClr val="007DEE"/>
              </a:buClr>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flipH="1">
            <a:off x="2665378" y="1361873"/>
            <a:ext cx="7363837" cy="36933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FREQUENTLY ASKED QUESTIONS</a:t>
            </a:r>
          </a:p>
        </p:txBody>
      </p:sp>
      <p:sp>
        <p:nvSpPr>
          <p:cNvPr id="5" name="TextBox 4"/>
          <p:cNvSpPr txBox="1"/>
          <p:nvPr/>
        </p:nvSpPr>
        <p:spPr>
          <a:xfrm>
            <a:off x="2665378" y="2272981"/>
            <a:ext cx="3093396" cy="2554545"/>
          </a:xfrm>
          <a:prstGeom prst="rect">
            <a:avLst/>
          </a:prstGeom>
          <a:noFill/>
        </p:spPr>
        <p:txBody>
          <a:bodyPr wrap="square" rtlCol="0">
            <a:spAutoFit/>
          </a:bodyPr>
          <a:lstStyle/>
          <a:p>
            <a:pPr marL="342900" indent="-342900">
              <a:buClr>
                <a:srgbClr val="007DEE"/>
              </a:buClr>
              <a:buFont typeface="Wingdings" panose="05000000000000000000" pitchFamily="2" charset="2"/>
              <a:buChar char="§"/>
            </a:pPr>
            <a:r>
              <a:rPr lang="en-US" sz="2000" dirty="0"/>
              <a:t>The universe is bursting with energy.</a:t>
            </a:r>
          </a:p>
          <a:p>
            <a:pPr marL="342900" indent="-342900">
              <a:buClr>
                <a:srgbClr val="007DEE"/>
              </a:buClr>
              <a:buFont typeface="Wingdings" panose="05000000000000000000" pitchFamily="2" charset="2"/>
              <a:buChar char="§"/>
            </a:pPr>
            <a:r>
              <a:rPr lang="en-US" sz="2000" dirty="0"/>
              <a:t>Everything is composed with energy.</a:t>
            </a:r>
          </a:p>
          <a:p>
            <a:pPr marL="342900" indent="-342900">
              <a:buClr>
                <a:srgbClr val="007DEE"/>
              </a:buClr>
              <a:buFont typeface="Wingdings" panose="05000000000000000000" pitchFamily="2" charset="2"/>
              <a:buChar char="§"/>
            </a:pPr>
            <a:r>
              <a:rPr lang="en-US" sz="2000" dirty="0"/>
              <a:t>Solid objects are in flux and are energy with the superficial appearance of stability.</a:t>
            </a:r>
          </a:p>
        </p:txBody>
      </p:sp>
      <p:cxnSp>
        <p:nvCxnSpPr>
          <p:cNvPr id="7" name="Straight Connector 6"/>
          <p:cNvCxnSpPr>
            <a:cxnSpLocks/>
          </p:cNvCxnSpPr>
          <p:nvPr/>
        </p:nvCxnSpPr>
        <p:spPr>
          <a:xfrm>
            <a:off x="2568102" y="1254868"/>
            <a:ext cx="0" cy="710119"/>
          </a:xfrm>
          <a:prstGeom prst="line">
            <a:avLst/>
          </a:prstGeom>
          <a:ln w="28575">
            <a:solidFill>
              <a:srgbClr val="007DEE"/>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296" y="2236726"/>
            <a:ext cx="3454400" cy="2590800"/>
          </a:xfrm>
          <a:prstGeom prst="rect">
            <a:avLst/>
          </a:prstGeom>
        </p:spPr>
      </p:pic>
      <p:sp>
        <p:nvSpPr>
          <p:cNvPr id="4" name="TextBox 3"/>
          <p:cNvSpPr txBox="1"/>
          <p:nvPr/>
        </p:nvSpPr>
        <p:spPr>
          <a:xfrm>
            <a:off x="3257550" y="5057533"/>
            <a:ext cx="4343400" cy="369332"/>
          </a:xfrm>
          <a:prstGeom prst="rect">
            <a:avLst/>
          </a:prstGeom>
          <a:noFill/>
        </p:spPr>
        <p:txBody>
          <a:bodyPr wrap="square" rtlCol="0">
            <a:spAutoFit/>
          </a:bodyPr>
          <a:lstStyle/>
          <a:p>
            <a:r>
              <a:rPr lang="en-US" dirty="0"/>
              <a:t>Einstein: “What we called matter is energy.”</a:t>
            </a:r>
          </a:p>
        </p:txBody>
      </p:sp>
    </p:spTree>
    <p:extLst>
      <p:ext uri="{BB962C8B-B14F-4D97-AF65-F5344CB8AC3E}">
        <p14:creationId xmlns:p14="http://schemas.microsoft.com/office/powerpoint/2010/main" val="5134701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3312</TotalTime>
  <Words>3593</Words>
  <Application>Microsoft Office PowerPoint</Application>
  <PresentationFormat>Widescreen</PresentationFormat>
  <Paragraphs>401</Paragraphs>
  <Slides>49</Slides>
  <Notes>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49</vt:i4>
      </vt:variant>
    </vt:vector>
  </HeadingPairs>
  <TitlesOfParts>
    <vt:vector size="61" baseType="lpstr">
      <vt:lpstr>Arial</vt:lpstr>
      <vt:lpstr>Broadway</vt:lpstr>
      <vt:lpstr>Calibri</vt:lpstr>
      <vt:lpstr>Calibri Light</vt:lpstr>
      <vt:lpstr>Corbel</vt:lpstr>
      <vt:lpstr>Forte</vt:lpstr>
      <vt:lpstr>Times New Roman</vt:lpstr>
      <vt:lpstr>Wingdings</vt:lpstr>
      <vt:lpstr>Wingdings 2</vt:lpstr>
      <vt:lpstr>Wingdings 3</vt:lpstr>
      <vt:lpstr>Office Theme</vt:lpstr>
      <vt:lpstr>Module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Universal Energy and Body Energy  Class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 You Have Any Health Problem?</dc:title>
  <dc:creator>Julia Sun</dc:creator>
  <cp:lastModifiedBy>Julia Sun</cp:lastModifiedBy>
  <cp:revision>200</cp:revision>
  <dcterms:created xsi:type="dcterms:W3CDTF">2017-01-13T15:08:25Z</dcterms:created>
  <dcterms:modified xsi:type="dcterms:W3CDTF">2017-02-28T13:17:37Z</dcterms:modified>
</cp:coreProperties>
</file>